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5"/>
  </p:notes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03" r:id="rId83"/>
    <p:sldId id="304" r:id="rId84"/>
  </p:sldIdLst>
  <p:sldSz cx="18288000" cy="10287000"/>
  <p:notesSz cx="6858000" cy="9144000"/>
  <p:embeddedFontLst>
    <p:embeddedFont>
      <p:font typeface="Libre Baskerville" charset="1" panose="02000000000000000000"/>
      <p:regular r:id="rId6"/>
    </p:embeddedFont>
    <p:embeddedFont>
      <p:font typeface="Libre Baskerville Bold" charset="1" panose="02000000000000000000"/>
      <p:regular r:id="rId7"/>
    </p:embeddedFont>
    <p:embeddedFont>
      <p:font typeface="Libre Baskerville Italics" charset="1" panose="02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Poppins Light" charset="1" panose="02000000000000000000"/>
      <p:regular r:id="rId13"/>
    </p:embeddedFont>
    <p:embeddedFont>
      <p:font typeface="Poppins Light Bold" charset="1" panose="02000000000000000000"/>
      <p:regular r:id="rId14"/>
    </p:embeddedFont>
    <p:embeddedFont>
      <p:font typeface="Poppins Medium" charset="1" panose="02000000000000000000"/>
      <p:regular r:id="rId15"/>
    </p:embeddedFont>
    <p:embeddedFont>
      <p:font typeface="Poppins Medium Bold" charset="1" panose="02000000000000000000"/>
      <p:regular r:id="rId16"/>
    </p:embeddedFont>
    <p:embeddedFont>
      <p:font typeface="Poppins Bold" charset="1" panose="02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Big Shoulders Display" charset="1" panose="00000000000000000000"/>
      <p:regular r:id="rId24"/>
    </p:embeddedFont>
    <p:embeddedFont>
      <p:font typeface="Big Shoulders Display Bold" charset="1" panose="00000000000000000000"/>
      <p:regular r:id="rId25"/>
    </p:embeddedFont>
    <p:embeddedFont>
      <p:font typeface="Big Shoulders Display Thin" charset="1" panose="00000000000000000000"/>
      <p:regular r:id="rId26"/>
    </p:embeddedFont>
    <p:embeddedFont>
      <p:font typeface="Big Shoulders Display Medium" charset="1" panose="000000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62" Target="slides/slide27.xml" Type="http://schemas.openxmlformats.org/officeDocument/2006/relationships/slide"/><Relationship Id="rId63" Target="slides/slide28.xml" Type="http://schemas.openxmlformats.org/officeDocument/2006/relationships/slide"/><Relationship Id="rId64" Target="slides/slide29.xml" Type="http://schemas.openxmlformats.org/officeDocument/2006/relationships/slide"/><Relationship Id="rId65" Target="slides/slide30.xml" Type="http://schemas.openxmlformats.org/officeDocument/2006/relationships/slide"/><Relationship Id="rId66" Target="slides/slide31.xml" Type="http://schemas.openxmlformats.org/officeDocument/2006/relationships/slide"/><Relationship Id="rId67" Target="slides/slide32.xml" Type="http://schemas.openxmlformats.org/officeDocument/2006/relationships/slide"/><Relationship Id="rId68" Target="slides/slide33.xml" Type="http://schemas.openxmlformats.org/officeDocument/2006/relationships/slide"/><Relationship Id="rId69" Target="slides/slide34.xml" Type="http://schemas.openxmlformats.org/officeDocument/2006/relationships/slide"/><Relationship Id="rId7" Target="fonts/font7.fntdata" Type="http://schemas.openxmlformats.org/officeDocument/2006/relationships/font"/><Relationship Id="rId70" Target="slides/slide35.xml" Type="http://schemas.openxmlformats.org/officeDocument/2006/relationships/slide"/><Relationship Id="rId71" Target="slides/slide36.xml" Type="http://schemas.openxmlformats.org/officeDocument/2006/relationships/slide"/><Relationship Id="rId72" Target="slides/slide37.xml" Type="http://schemas.openxmlformats.org/officeDocument/2006/relationships/slide"/><Relationship Id="rId73" Target="slides/slide38.xml" Type="http://schemas.openxmlformats.org/officeDocument/2006/relationships/slide"/><Relationship Id="rId74" Target="slides/slide39.xml" Type="http://schemas.openxmlformats.org/officeDocument/2006/relationships/slide"/><Relationship Id="rId75" Target="slides/slide40.xml" Type="http://schemas.openxmlformats.org/officeDocument/2006/relationships/slide"/><Relationship Id="rId76" Target="slides/slide41.xml" Type="http://schemas.openxmlformats.org/officeDocument/2006/relationships/slide"/><Relationship Id="rId77" Target="slides/slide42.xml" Type="http://schemas.openxmlformats.org/officeDocument/2006/relationships/slide"/><Relationship Id="rId78" Target="slides/slide43.xml" Type="http://schemas.openxmlformats.org/officeDocument/2006/relationships/slide"/><Relationship Id="rId79" Target="slides/slide44.xml" Type="http://schemas.openxmlformats.org/officeDocument/2006/relationships/slide"/><Relationship Id="rId8" Target="fonts/font8.fntdata" Type="http://schemas.openxmlformats.org/officeDocument/2006/relationships/font"/><Relationship Id="rId80" Target="slides/slide45.xml" Type="http://schemas.openxmlformats.org/officeDocument/2006/relationships/slide"/><Relationship Id="rId81" Target="slides/slide46.xml" Type="http://schemas.openxmlformats.org/officeDocument/2006/relationships/slide"/><Relationship Id="rId82" Target="slides/slide47.xml" Type="http://schemas.openxmlformats.org/officeDocument/2006/relationships/slide"/><Relationship Id="rId83" Target="slides/slide48.xml" Type="http://schemas.openxmlformats.org/officeDocument/2006/relationships/slide"/><Relationship Id="rId84" Target="slides/slide49.xml" Type="http://schemas.openxmlformats.org/officeDocument/2006/relationships/slide"/><Relationship Id="rId85" Target="notesMasters/notesMaster1.xml" Type="http://schemas.openxmlformats.org/officeDocument/2006/relationships/notesMaster"/><Relationship Id="rId86" Target="theme/theme2.xml" Type="http://schemas.openxmlformats.org/officeDocument/2006/relationships/theme"/><Relationship Id="rId87" Target="notesSlides/notesSlide1.xml" Type="http://schemas.openxmlformats.org/officeDocument/2006/relationships/notesSlide"/><Relationship Id="rId88" Target="notesSlides/notesSlide2.xml" Type="http://schemas.openxmlformats.org/officeDocument/2006/relationships/notesSlide"/><Relationship Id="rId89" Target="notesSlides/notesSlide3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 we all have passion for music, we want to apply what we learnt in this class to make a database can be managed effectively within a music label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will mainly work with the following subjects: artist, album and singles, contracts, events and sales. </a:t>
            </a:r>
          </a:p>
          <a:p>
            <a:r>
              <a:rPr lang="en-US"/>
              <a:t/>
            </a:r>
          </a:p>
          <a:p>
            <a:r>
              <a:rPr lang="en-US"/>
              <a:t>In order for you to get to know our system, our team members will walk you 3 main parts: firstly, what are the main tables, secondly, how we inserted dummy data, and thirdly, how each team member execute their SQL queries.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Firstly, for the overall understanding of our system, I created the ERD diagram.</a:t>
            </a:r>
          </a:p>
          <a:p>
            <a:r>
              <a:rPr lang="en-US"/>
              <a:t/>
            </a:r>
          </a:p>
          <a:p>
            <a:r>
              <a:rPr lang="en-US"/>
              <a:t>This ERD shows the relationships between six entities within our music database. It represents crucial components like Artists, Albums, Songs, Events, Contracts, and Sales, reflecting their associations and dependencies.</a:t>
            </a:r>
          </a:p>
          <a:p>
            <a:r>
              <a:rPr lang="en-US"/>
              <a:t/>
            </a:r>
          </a:p>
          <a:p>
            <a:r>
              <a:rPr lang="en-US"/>
              <a:t>Most attributes have NOT NULL constraint as these are mostly required information.</a:t>
            </a:r>
          </a:p>
          <a:p>
            <a:r>
              <a:rPr lang="en-US"/>
              <a:t/>
            </a:r>
          </a:p>
          <a:p>
            <a:r>
              <a:rPr lang="en-US"/>
              <a:t>As for Data Integrity:</a:t>
            </a:r>
          </a:p>
          <a:p>
            <a:r>
              <a:rPr lang="en-US"/>
              <a:t>Throughout the design process, I've ensured data integrity by using appropriate data types, constraints, and avoiding redundancy, fostering a more efficient and maintainable database structure.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3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mailto:email0@example.com" TargetMode="External" Type="http://schemas.openxmlformats.org/officeDocument/2006/relationships/hyperlink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1252" y="1028700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872" y="1028700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180" y="7644082"/>
            <a:ext cx="1927308" cy="1939354"/>
          </a:xfrm>
          <a:custGeom>
            <a:avLst/>
            <a:gdLst/>
            <a:ahLst/>
            <a:cxnLst/>
            <a:rect r="r" b="b" t="t" l="l"/>
            <a:pathLst>
              <a:path h="1939354" w="1927308">
                <a:moveTo>
                  <a:pt x="0" y="0"/>
                </a:moveTo>
                <a:lnTo>
                  <a:pt x="1927308" y="0"/>
                </a:lnTo>
                <a:lnTo>
                  <a:pt x="1927308" y="1939354"/>
                </a:lnTo>
                <a:lnTo>
                  <a:pt x="0" y="1939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71332" y="8355919"/>
            <a:ext cx="11056454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spc="130">
                <a:solidFill>
                  <a:srgbClr val="FFFFFF"/>
                </a:solidFill>
                <a:latin typeface="Canva Sans Bold"/>
              </a:rPr>
              <a:t>Database Management and Practice - Fall 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872" y="3414712"/>
            <a:ext cx="16186428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4000" spc="-140">
                <a:solidFill>
                  <a:srgbClr val="02E494"/>
                </a:solidFill>
                <a:latin typeface="Poppins Bold Bold Italics"/>
              </a:rPr>
              <a:t>MUSIC LABEL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5382" y="5372592"/>
            <a:ext cx="900140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-60">
                <a:solidFill>
                  <a:srgbClr val="02E494">
                    <a:alpha val="40000"/>
                  </a:srgbClr>
                </a:solidFill>
                <a:latin typeface="Poppins Bold Bold Italics"/>
              </a:rPr>
              <a:t>FINAL TERM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1332" y="8834120"/>
            <a:ext cx="6973453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 spc="130">
                <a:solidFill>
                  <a:srgbClr val="FFFFFF"/>
                </a:solidFill>
                <a:latin typeface="Canva Sans Italics"/>
              </a:rPr>
              <a:t>Professor - Mehdi Pirahandeh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16596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Italics"/>
              </a:rPr>
              <a:t>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436" y="2292053"/>
            <a:ext cx="1220651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II. Data Insertion </a:t>
            </a:r>
          </a:p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Artist, Albums &amp; Songs Tables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536440"/>
            <a:ext cx="21541338" cy="607060"/>
            <a:chOff x="0" y="0"/>
            <a:chExt cx="28721784" cy="8094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28721784" cy="67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Codes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661449" y="-1743070"/>
              <a:ext cx="16320980" cy="400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30436" y="5712519"/>
            <a:ext cx="14811262" cy="4493026"/>
          </a:xfrm>
          <a:custGeom>
            <a:avLst/>
            <a:gdLst/>
            <a:ahLst/>
            <a:cxnLst/>
            <a:rect r="r" b="b" t="t" l="l"/>
            <a:pathLst>
              <a:path h="4493026" w="14811262">
                <a:moveTo>
                  <a:pt x="0" y="0"/>
                </a:moveTo>
                <a:lnTo>
                  <a:pt x="14811262" y="0"/>
                </a:lnTo>
                <a:lnTo>
                  <a:pt x="14811262" y="4493026"/>
                </a:lnTo>
                <a:lnTo>
                  <a:pt x="0" y="4493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55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30436" y="5057775"/>
            <a:ext cx="1382507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>
                <a:solidFill>
                  <a:srgbClr val="000000"/>
                </a:solidFill>
                <a:latin typeface="Canva Sans"/>
              </a:rPr>
              <a:t>20 lines of random datas for each table using Random module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4362" y="1929679"/>
            <a:ext cx="9017840" cy="1879167"/>
          </a:xfrm>
          <a:custGeom>
            <a:avLst/>
            <a:gdLst/>
            <a:ahLst/>
            <a:cxnLst/>
            <a:rect r="r" b="b" t="t" l="l"/>
            <a:pathLst>
              <a:path h="1879167" w="9017840">
                <a:moveTo>
                  <a:pt x="0" y="0"/>
                </a:moveTo>
                <a:lnTo>
                  <a:pt x="9017840" y="0"/>
                </a:lnTo>
                <a:lnTo>
                  <a:pt x="9017840" y="1879167"/>
                </a:lnTo>
                <a:lnTo>
                  <a:pt x="0" y="1879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2193" y="4063087"/>
            <a:ext cx="9082178" cy="2697259"/>
          </a:xfrm>
          <a:custGeom>
            <a:avLst/>
            <a:gdLst/>
            <a:ahLst/>
            <a:cxnLst/>
            <a:rect r="r" b="b" t="t" l="l"/>
            <a:pathLst>
              <a:path h="2697259" w="9082178">
                <a:moveTo>
                  <a:pt x="0" y="0"/>
                </a:moveTo>
                <a:lnTo>
                  <a:pt x="9082178" y="0"/>
                </a:lnTo>
                <a:lnTo>
                  <a:pt x="9082178" y="2697260"/>
                </a:lnTo>
                <a:lnTo>
                  <a:pt x="0" y="269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1664" y="7206385"/>
            <a:ext cx="5626524" cy="1895074"/>
          </a:xfrm>
          <a:custGeom>
            <a:avLst/>
            <a:gdLst/>
            <a:ahLst/>
            <a:cxnLst/>
            <a:rect r="r" b="b" t="t" l="l"/>
            <a:pathLst>
              <a:path h="1895074" w="5626524">
                <a:moveTo>
                  <a:pt x="0" y="0"/>
                </a:moveTo>
                <a:lnTo>
                  <a:pt x="5626524" y="0"/>
                </a:lnTo>
                <a:lnTo>
                  <a:pt x="5626524" y="1895074"/>
                </a:lnTo>
                <a:lnTo>
                  <a:pt x="0" y="1895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8521" y="7741373"/>
            <a:ext cx="8502776" cy="1516927"/>
          </a:xfrm>
          <a:custGeom>
            <a:avLst/>
            <a:gdLst/>
            <a:ahLst/>
            <a:cxnLst/>
            <a:rect r="r" b="b" t="t" l="l"/>
            <a:pathLst>
              <a:path h="1516927" w="8502776">
                <a:moveTo>
                  <a:pt x="0" y="0"/>
                </a:moveTo>
                <a:lnTo>
                  <a:pt x="8502776" y="0"/>
                </a:lnTo>
                <a:lnTo>
                  <a:pt x="8502776" y="1516927"/>
                </a:lnTo>
                <a:lnTo>
                  <a:pt x="0" y="1516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8521" y="5325255"/>
            <a:ext cx="4930718" cy="143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583" spc="25">
                <a:solidFill>
                  <a:srgbClr val="FFFFFF"/>
                </a:solidFill>
                <a:latin typeface="Canva Sans"/>
              </a:rPr>
              <a:t>Print out the results</a:t>
            </a:r>
          </a:p>
          <a:p>
            <a:pPr algn="ctr">
              <a:lnSpc>
                <a:spcPts val="3875"/>
              </a:lnSpc>
              <a:spcBef>
                <a:spcPct val="0"/>
              </a:spcBef>
            </a:pPr>
            <a:r>
              <a:rPr lang="en-US" sz="2583" spc="25">
                <a:solidFill>
                  <a:srgbClr val="FFFFFF"/>
                </a:solidFill>
                <a:latin typeface="Canva Sans"/>
              </a:rPr>
              <a:t> in table format using  </a:t>
            </a:r>
            <a:r>
              <a:rPr lang="en-US" sz="2583" spc="25">
                <a:solidFill>
                  <a:srgbClr val="FFFFFF"/>
                </a:solidFill>
                <a:latin typeface="Canva Sans Bold"/>
              </a:rPr>
              <a:t>pandas </a:t>
            </a:r>
            <a:r>
              <a:rPr lang="en-US" sz="2583" spc="25">
                <a:solidFill>
                  <a:srgbClr val="FFFFFF"/>
                </a:solidFill>
                <a:latin typeface="Canva Sans"/>
              </a:rPr>
              <a:t>for </a:t>
            </a:r>
            <a:r>
              <a:rPr lang="en-US" sz="2583" spc="25">
                <a:solidFill>
                  <a:srgbClr val="FFFFFF"/>
                </a:solidFill>
                <a:latin typeface="Canva Sans Bold"/>
              </a:rPr>
              <a:t>readability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521" y="1748704"/>
            <a:ext cx="4180945" cy="1574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13"/>
              </a:lnSpc>
            </a:pPr>
            <a:r>
              <a:rPr lang="en-US" sz="9152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16596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Italics"/>
              </a:rPr>
              <a:t>THIRI MOE HTET - 12214682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436" y="2292053"/>
            <a:ext cx="1220651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II. Data Insertion </a:t>
            </a:r>
          </a:p>
          <a:p>
            <a:pPr algn="just"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Event, Sale, &amp; Contract Tables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5111" y="4930478"/>
            <a:ext cx="9461897" cy="456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Establishing Connection 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Utilizing 'sqlite3' and 'random' modules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Connects to 'Music-Label.db' SQLite database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Creates a cursor for executing SQL commands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Retrieves existing ArtistIDs from the 'Artist' table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Inserts data into the 'Event', ‘Contract’, &amp; ‘Sale’ tables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Randomly selects ArtistID and generates random values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Commits changes to the SQLite database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Print all data from the tables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Closes the connection to the database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4416594"/>
            <a:ext cx="6104994" cy="4841706"/>
          </a:xfrm>
          <a:custGeom>
            <a:avLst/>
            <a:gdLst/>
            <a:ahLst/>
            <a:cxnLst/>
            <a:rect r="r" b="b" t="t" l="l"/>
            <a:pathLst>
              <a:path h="4841706" w="6104994">
                <a:moveTo>
                  <a:pt x="0" y="0"/>
                </a:moveTo>
                <a:lnTo>
                  <a:pt x="6104994" y="0"/>
                </a:lnTo>
                <a:lnTo>
                  <a:pt x="6104994" y="4841706"/>
                </a:lnTo>
                <a:lnTo>
                  <a:pt x="0" y="4841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86468" y="5418749"/>
            <a:ext cx="4579659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import sqlite3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import random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SELECT ArtistID FROM Artist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INSERT INTO Event..,INSERT INTO Contract..., INSERT INTO Sale...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conn.commit() 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SELECT * FROM Event, SELECT * FROM Contract, SELECT * FROM Sale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conn.close()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794" y="3278792"/>
            <a:ext cx="11964244" cy="1864708"/>
          </a:xfrm>
          <a:custGeom>
            <a:avLst/>
            <a:gdLst/>
            <a:ahLst/>
            <a:cxnLst/>
            <a:rect r="r" b="b" t="t" l="l"/>
            <a:pathLst>
              <a:path h="1864708" w="11964244">
                <a:moveTo>
                  <a:pt x="0" y="0"/>
                </a:moveTo>
                <a:lnTo>
                  <a:pt x="11964245" y="0"/>
                </a:lnTo>
                <a:lnTo>
                  <a:pt x="11964245" y="1864708"/>
                </a:lnTo>
                <a:lnTo>
                  <a:pt x="0" y="186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9314" y="5360430"/>
            <a:ext cx="11765450" cy="1891315"/>
          </a:xfrm>
          <a:custGeom>
            <a:avLst/>
            <a:gdLst/>
            <a:ahLst/>
            <a:cxnLst/>
            <a:rect r="r" b="b" t="t" l="l"/>
            <a:pathLst>
              <a:path h="1891315" w="11765450">
                <a:moveTo>
                  <a:pt x="0" y="0"/>
                </a:moveTo>
                <a:lnTo>
                  <a:pt x="11765450" y="0"/>
                </a:lnTo>
                <a:lnTo>
                  <a:pt x="11765450" y="1891315"/>
                </a:lnTo>
                <a:lnTo>
                  <a:pt x="0" y="1891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794" y="7470820"/>
            <a:ext cx="12074816" cy="1827479"/>
          </a:xfrm>
          <a:custGeom>
            <a:avLst/>
            <a:gdLst/>
            <a:ahLst/>
            <a:cxnLst/>
            <a:rect r="r" b="b" t="t" l="l"/>
            <a:pathLst>
              <a:path h="1827479" w="12074816">
                <a:moveTo>
                  <a:pt x="0" y="0"/>
                </a:moveTo>
                <a:lnTo>
                  <a:pt x="12074817" y="0"/>
                </a:lnTo>
                <a:lnTo>
                  <a:pt x="12074817" y="1827479"/>
                </a:lnTo>
                <a:lnTo>
                  <a:pt x="0" y="1827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18337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E091"/>
                </a:solidFill>
                <a:latin typeface="Open Sans Bold"/>
              </a:rPr>
              <a:t>Sample Output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9804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34902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19608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706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1519" y="6738679"/>
            <a:ext cx="11342730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THIRI MOE HTET</a:t>
            </a:r>
          </a:p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12214682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04116" y="6607371"/>
            <a:ext cx="2116816" cy="2116816"/>
          </a:xfrm>
          <a:custGeom>
            <a:avLst/>
            <a:gdLst/>
            <a:ahLst/>
            <a:cxnLst/>
            <a:rect r="r" b="b" t="t" l="l"/>
            <a:pathLst>
              <a:path h="2116816" w="2116816">
                <a:moveTo>
                  <a:pt x="0" y="0"/>
                </a:moveTo>
                <a:lnTo>
                  <a:pt x="2116816" y="0"/>
                </a:lnTo>
                <a:lnTo>
                  <a:pt x="2116816" y="2116816"/>
                </a:lnTo>
                <a:lnTo>
                  <a:pt x="0" y="211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300674" y="3551445"/>
            <a:ext cx="6199885" cy="4916961"/>
          </a:xfrm>
          <a:custGeom>
            <a:avLst/>
            <a:gdLst/>
            <a:ahLst/>
            <a:cxnLst/>
            <a:rect r="r" b="b" t="t" l="l"/>
            <a:pathLst>
              <a:path h="4916961" w="6199885">
                <a:moveTo>
                  <a:pt x="0" y="0"/>
                </a:moveTo>
                <a:lnTo>
                  <a:pt x="6199886" y="0"/>
                </a:lnTo>
                <a:lnTo>
                  <a:pt x="6199886" y="4916961"/>
                </a:lnTo>
                <a:lnTo>
                  <a:pt x="0" y="4916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3536" y="3641612"/>
            <a:ext cx="6281673" cy="4981824"/>
          </a:xfrm>
          <a:custGeom>
            <a:avLst/>
            <a:gdLst/>
            <a:ahLst/>
            <a:cxnLst/>
            <a:rect r="r" b="b" t="t" l="l"/>
            <a:pathLst>
              <a:path h="4981824" w="6281673">
                <a:moveTo>
                  <a:pt x="0" y="0"/>
                </a:moveTo>
                <a:lnTo>
                  <a:pt x="6281673" y="0"/>
                </a:lnTo>
                <a:lnTo>
                  <a:pt x="6281673" y="4981824"/>
                </a:lnTo>
                <a:lnTo>
                  <a:pt x="0" y="498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81349" y="7706724"/>
            <a:ext cx="8977951" cy="2120421"/>
          </a:xfrm>
          <a:custGeom>
            <a:avLst/>
            <a:gdLst/>
            <a:ahLst/>
            <a:cxnLst/>
            <a:rect r="r" b="b" t="t" l="l"/>
            <a:pathLst>
              <a:path h="2120421" w="8977951">
                <a:moveTo>
                  <a:pt x="0" y="0"/>
                </a:moveTo>
                <a:lnTo>
                  <a:pt x="8977951" y="0"/>
                </a:lnTo>
                <a:lnTo>
                  <a:pt x="8977951" y="2120420"/>
                </a:lnTo>
                <a:lnTo>
                  <a:pt x="0" y="212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43109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Ranking Total Sales for Artists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3536" y="2481309"/>
            <a:ext cx="14940928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Utilizes 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RankedSales and TopSales CTEs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for Revenue Ranking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window function ROW-FUNCTION()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to give a sequential number to each row in the result</a:t>
            </a:r>
          </a:p>
          <a:p>
            <a:pPr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THIRI MOE HTET - 12214682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3536" y="4163424"/>
            <a:ext cx="6281673" cy="430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-- 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WITH RankedSales AS (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SELECT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SaleID,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AlbumID,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Revenue,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ROW_NUMBER() OVER (PARTITION BY AlbumID ORDER BY Revenue DESC) AS SaleRank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FROM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Sale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),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00674" y="4163424"/>
            <a:ext cx="5975876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TopSales AS (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SELECT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    SaleID,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    AlbumID,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    Revenue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FROM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    RankedSales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WHERE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    SaleRank = 1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02214" y="4148591"/>
            <a:ext cx="6442925" cy="5109709"/>
          </a:xfrm>
          <a:custGeom>
            <a:avLst/>
            <a:gdLst/>
            <a:ahLst/>
            <a:cxnLst/>
            <a:rect r="r" b="b" t="t" l="l"/>
            <a:pathLst>
              <a:path h="5109709" w="6442925">
                <a:moveTo>
                  <a:pt x="0" y="0"/>
                </a:moveTo>
                <a:lnTo>
                  <a:pt x="6442924" y="0"/>
                </a:lnTo>
                <a:lnTo>
                  <a:pt x="6442924" y="5109709"/>
                </a:lnTo>
                <a:lnTo>
                  <a:pt x="0" y="510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46887" y="3843682"/>
            <a:ext cx="9375065" cy="1299818"/>
          </a:xfrm>
          <a:custGeom>
            <a:avLst/>
            <a:gdLst/>
            <a:ahLst/>
            <a:cxnLst/>
            <a:rect r="r" b="b" t="t" l="l"/>
            <a:pathLst>
              <a:path h="1299818" w="9375065">
                <a:moveTo>
                  <a:pt x="0" y="0"/>
                </a:moveTo>
                <a:lnTo>
                  <a:pt x="9375064" y="0"/>
                </a:lnTo>
                <a:lnTo>
                  <a:pt x="9375064" y="1299818"/>
                </a:lnTo>
                <a:lnTo>
                  <a:pt x="0" y="129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74138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Generating Songs, Events, Contracts, &amp; Revenues associated with Each Artist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676651"/>
            <a:ext cx="7346423" cy="1967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Aggregates Metrics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for Total Albums, Songs, Events, Contracts, and Revenue</a:t>
            </a:r>
          </a:p>
          <a:p>
            <a:pPr>
              <a:lnSpc>
                <a:spcPts val="3900"/>
              </a:lnSpc>
            </a:pPr>
          </a:p>
          <a:p>
            <a:pPr>
              <a:lnSpc>
                <a:spcPts val="3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THIRI MOE HTET - 12214682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2214" y="5143500"/>
            <a:ext cx="6442925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COUNT(DISTINCT AL.AlbumID) AS TotalAlbums,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COUNT(DISTINCT S.SongID) AS TotalSongs,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COUNT(DISTINCT E.EventID) AS TotalEvents,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COUNT(DISTINCT C.ContractID) AS TotalContracts,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AVG(SL.Revenue) AS AvgRevenuePerSale,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  MAX(TS.Revenue) AS MaxRevenueFromSingleSale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746887" y="7137879"/>
            <a:ext cx="8977951" cy="2120421"/>
          </a:xfrm>
          <a:custGeom>
            <a:avLst/>
            <a:gdLst/>
            <a:ahLst/>
            <a:cxnLst/>
            <a:rect r="r" b="b" t="t" l="l"/>
            <a:pathLst>
              <a:path h="2120421" w="8977951">
                <a:moveTo>
                  <a:pt x="0" y="0"/>
                </a:moveTo>
                <a:lnTo>
                  <a:pt x="8977951" y="0"/>
                </a:lnTo>
                <a:lnTo>
                  <a:pt x="8977951" y="2120421"/>
                </a:lnTo>
                <a:lnTo>
                  <a:pt x="0" y="21204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874138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Generating Songs, Events, Contracts, &amp; Revenues associated with Each Artist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319759"/>
            <a:ext cx="7346423" cy="345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 a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 series of LEFT JOIN operations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involving multiple tables (Album, Song, Event, Contract) on the common column ArtistID.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Subqueries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for Average Revenue Calculation</a:t>
            </a:r>
          </a:p>
          <a:p>
            <a:pPr>
              <a:lnSpc>
                <a:spcPts val="3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ADVANCD SQL - THIRI MOE HTET - 12214682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002214" y="4148591"/>
            <a:ext cx="6442925" cy="5109709"/>
          </a:xfrm>
          <a:custGeom>
            <a:avLst/>
            <a:gdLst/>
            <a:ahLst/>
            <a:cxnLst/>
            <a:rect r="r" b="b" t="t" l="l"/>
            <a:pathLst>
              <a:path h="5109709" w="6442925">
                <a:moveTo>
                  <a:pt x="0" y="0"/>
                </a:moveTo>
                <a:lnTo>
                  <a:pt x="6442924" y="0"/>
                </a:lnTo>
                <a:lnTo>
                  <a:pt x="6442924" y="5109709"/>
                </a:lnTo>
                <a:lnTo>
                  <a:pt x="0" y="510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2214" y="4370116"/>
            <a:ext cx="6442925" cy="566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LEFT JOIN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Song S ON A.ArtistID = S.ArtistID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LEFT JOIN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Event E ON A.ArtistID = E.ArtistID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LEFT JOIN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Contract C ON A.ArtistID = C.ArtistID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LEFT JOIN (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-- Subquery to find the average revenue per sale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SELECT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AL.AlbumID,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  AVG(SL.Revenue) AS Revenue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46887" y="3843682"/>
            <a:ext cx="9375065" cy="1299818"/>
          </a:xfrm>
          <a:custGeom>
            <a:avLst/>
            <a:gdLst/>
            <a:ahLst/>
            <a:cxnLst/>
            <a:rect r="r" b="b" t="t" l="l"/>
            <a:pathLst>
              <a:path h="1299818" w="9375065">
                <a:moveTo>
                  <a:pt x="0" y="0"/>
                </a:moveTo>
                <a:lnTo>
                  <a:pt x="9375064" y="0"/>
                </a:lnTo>
                <a:lnTo>
                  <a:pt x="9375064" y="1299818"/>
                </a:lnTo>
                <a:lnTo>
                  <a:pt x="0" y="129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36888" y="8395199"/>
            <a:ext cx="6953535" cy="1642292"/>
          </a:xfrm>
          <a:custGeom>
            <a:avLst/>
            <a:gdLst/>
            <a:ahLst/>
            <a:cxnLst/>
            <a:rect r="r" b="b" t="t" l="l"/>
            <a:pathLst>
              <a:path h="1642292" w="6953535">
                <a:moveTo>
                  <a:pt x="0" y="0"/>
                </a:moveTo>
                <a:lnTo>
                  <a:pt x="6953535" y="0"/>
                </a:lnTo>
                <a:lnTo>
                  <a:pt x="6953535" y="1642292"/>
                </a:lnTo>
                <a:lnTo>
                  <a:pt x="0" y="164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02214" y="4148591"/>
            <a:ext cx="6442925" cy="5109709"/>
          </a:xfrm>
          <a:custGeom>
            <a:avLst/>
            <a:gdLst/>
            <a:ahLst/>
            <a:cxnLst/>
            <a:rect r="r" b="b" t="t" l="l"/>
            <a:pathLst>
              <a:path h="5109709" w="6442925">
                <a:moveTo>
                  <a:pt x="0" y="0"/>
                </a:moveTo>
                <a:lnTo>
                  <a:pt x="6442924" y="0"/>
                </a:lnTo>
                <a:lnTo>
                  <a:pt x="6442924" y="5109709"/>
                </a:lnTo>
                <a:lnTo>
                  <a:pt x="0" y="510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67617" y="7334966"/>
            <a:ext cx="11638292" cy="1613606"/>
          </a:xfrm>
          <a:custGeom>
            <a:avLst/>
            <a:gdLst/>
            <a:ahLst/>
            <a:cxnLst/>
            <a:rect r="r" b="b" t="t" l="l"/>
            <a:pathLst>
              <a:path h="1613606" w="11638292">
                <a:moveTo>
                  <a:pt x="0" y="0"/>
                </a:moveTo>
                <a:lnTo>
                  <a:pt x="11638292" y="0"/>
                </a:lnTo>
                <a:lnTo>
                  <a:pt x="11638292" y="1613606"/>
                </a:lnTo>
                <a:lnTo>
                  <a:pt x="0" y="1613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74138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Generating Songs, Events, Contracts, &amp; Revenues associated with Each Artist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062866"/>
            <a:ext cx="7346423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Filtering Artists with at Least One Album (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HAVING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Clause)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GROUP BY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clause will group rows of result set based on unique combinations of ‘ArtistID’ and “ArtistName’,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THIRI MOE HTET - 12214682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2214" y="4667966"/>
            <a:ext cx="6442925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HAVING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TotalAlbums &gt; 0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GROUP BY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  <a:r>
              <a:rPr lang="en-US" sz="2199" spc="-21" strike="noStrike" u="none">
                <a:solidFill>
                  <a:srgbClr val="B8650F"/>
                </a:solidFill>
                <a:latin typeface="Canva Sans"/>
              </a:rPr>
              <a:t>    A.ArtistID, A.ArtistName</a:t>
            </a: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099476" y="4169796"/>
            <a:ext cx="6416187" cy="5620612"/>
            <a:chOff x="0" y="0"/>
            <a:chExt cx="8554917" cy="7494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54917" cy="7494150"/>
            </a:xfrm>
            <a:custGeom>
              <a:avLst/>
              <a:gdLst/>
              <a:ahLst/>
              <a:cxnLst/>
              <a:rect r="r" b="b" t="t" l="l"/>
              <a:pathLst>
                <a:path h="7494150" w="8554917">
                  <a:moveTo>
                    <a:pt x="0" y="0"/>
                  </a:moveTo>
                  <a:lnTo>
                    <a:pt x="8554917" y="0"/>
                  </a:lnTo>
                  <a:lnTo>
                    <a:pt x="8554917" y="7494150"/>
                  </a:lnTo>
                  <a:lnTo>
                    <a:pt x="0" y="7494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750" t="0" r="-475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42385" y="929929"/>
              <a:ext cx="6677384" cy="6385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def get_filtered_songs(artist_name=None, genre=None, min_duration=None):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sql_query = '''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SELECT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    S.SongID,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S.SongTitle,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S.Duration,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S.ReleaseDate,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    S.Genre,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A.ArtistName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FROM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    Song S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LEFT JOIN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    Artist A ON S.ArtistID = A.ArtistID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WHERE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       1 = 1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  <a:r>
                <a:rPr lang="en-US" sz="1771" spc="-17">
                  <a:solidFill>
                    <a:srgbClr val="B8650F"/>
                  </a:solidFill>
                  <a:latin typeface="Canva Sans"/>
                </a:rPr>
                <a:t>get_filtered_songs()</a:t>
              </a:r>
            </a:p>
            <a:p>
              <a:pPr>
                <a:lnSpc>
                  <a:spcPts val="212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04425" y="7574169"/>
            <a:ext cx="11266505" cy="1899170"/>
          </a:xfrm>
          <a:custGeom>
            <a:avLst/>
            <a:gdLst/>
            <a:ahLst/>
            <a:cxnLst/>
            <a:rect r="r" b="b" t="t" l="l"/>
            <a:pathLst>
              <a:path h="1899170" w="11266505">
                <a:moveTo>
                  <a:pt x="0" y="0"/>
                </a:moveTo>
                <a:lnTo>
                  <a:pt x="11266506" y="0"/>
                </a:lnTo>
                <a:lnTo>
                  <a:pt x="11266506" y="1899170"/>
                </a:lnTo>
                <a:lnTo>
                  <a:pt x="0" y="1899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748009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Creating Base Query to Filter Songs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259491"/>
            <a:ext cx="7532014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Utilizes 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LEFT JOIN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with the Song and Artist tables.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the database use 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indexes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on columns like SongID, ArtistID, and Genre to speed up the query execution process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&amp; ADVANCED SQL - THIRI MOE HTET - 12214682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49454" y="1890255"/>
            <a:ext cx="2995913" cy="4289113"/>
            <a:chOff x="0" y="0"/>
            <a:chExt cx="10591800" cy="15163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FEEDE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4" id="4"/>
          <p:cNvSpPr/>
          <p:nvPr/>
        </p:nvSpPr>
        <p:spPr>
          <a:xfrm rot="0">
            <a:off x="4649454" y="5817374"/>
            <a:ext cx="2995913" cy="2558500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5" id="5"/>
          <p:cNvSpPr/>
          <p:nvPr/>
        </p:nvSpPr>
        <p:spPr>
          <a:xfrm rot="0">
            <a:off x="11433932" y="5122629"/>
            <a:ext cx="2995913" cy="325324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1437246" y="1890255"/>
            <a:ext cx="2997247" cy="3927118"/>
          </a:xfrm>
          <a:custGeom>
            <a:avLst/>
            <a:gdLst/>
            <a:ahLst/>
            <a:cxnLst/>
            <a:rect r="r" b="b" t="t" l="l"/>
            <a:pathLst>
              <a:path h="3927118" w="2997247">
                <a:moveTo>
                  <a:pt x="0" y="0"/>
                </a:moveTo>
                <a:lnTo>
                  <a:pt x="2997247" y="0"/>
                </a:lnTo>
                <a:lnTo>
                  <a:pt x="2997247" y="3927119"/>
                </a:lnTo>
                <a:lnTo>
                  <a:pt x="0" y="3927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659" t="0" r="-72272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041283" y="5122629"/>
            <a:ext cx="2995913" cy="325324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8039950" y="1911127"/>
            <a:ext cx="2997247" cy="3927118"/>
          </a:xfrm>
          <a:custGeom>
            <a:avLst/>
            <a:gdLst/>
            <a:ahLst/>
            <a:cxnLst/>
            <a:rect r="r" b="b" t="t" l="l"/>
            <a:pathLst>
              <a:path h="3927118" w="2997247">
                <a:moveTo>
                  <a:pt x="0" y="0"/>
                </a:moveTo>
                <a:lnTo>
                  <a:pt x="2997246" y="0"/>
                </a:lnTo>
                <a:lnTo>
                  <a:pt x="2997246" y="3927118"/>
                </a:lnTo>
                <a:lnTo>
                  <a:pt x="0" y="3927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45" t="0" r="-35545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14831229" y="5101757"/>
            <a:ext cx="2995913" cy="325324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14829895" y="1890255"/>
            <a:ext cx="2997247" cy="3927118"/>
          </a:xfrm>
          <a:custGeom>
            <a:avLst/>
            <a:gdLst/>
            <a:ahLst/>
            <a:cxnLst/>
            <a:rect r="r" b="b" t="t" l="l"/>
            <a:pathLst>
              <a:path h="3927118" w="2997247">
                <a:moveTo>
                  <a:pt x="0" y="0"/>
                </a:moveTo>
                <a:lnTo>
                  <a:pt x="2997247" y="0"/>
                </a:lnTo>
                <a:lnTo>
                  <a:pt x="2997247" y="3927119"/>
                </a:lnTo>
                <a:lnTo>
                  <a:pt x="0" y="3927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841" r="0" b="-178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3338" y="1890255"/>
            <a:ext cx="3016507" cy="3947989"/>
          </a:xfrm>
          <a:custGeom>
            <a:avLst/>
            <a:gdLst/>
            <a:ahLst/>
            <a:cxnLst/>
            <a:rect r="r" b="b" t="t" l="l"/>
            <a:pathLst>
              <a:path h="3947989" w="3016507">
                <a:moveTo>
                  <a:pt x="0" y="0"/>
                </a:moveTo>
                <a:lnTo>
                  <a:pt x="3016507" y="0"/>
                </a:lnTo>
                <a:lnTo>
                  <a:pt x="3016507" y="3947990"/>
                </a:lnTo>
                <a:lnTo>
                  <a:pt x="0" y="3947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461" t="-13409" r="-44295" b="-4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20879" y="2555751"/>
            <a:ext cx="3019021" cy="2637869"/>
          </a:xfrm>
          <a:custGeom>
            <a:avLst/>
            <a:gdLst/>
            <a:ahLst/>
            <a:cxnLst/>
            <a:rect r="r" b="b" t="t" l="l"/>
            <a:pathLst>
              <a:path h="2637869" w="3019021">
                <a:moveTo>
                  <a:pt x="0" y="0"/>
                </a:moveTo>
                <a:lnTo>
                  <a:pt x="3019021" y="0"/>
                </a:lnTo>
                <a:lnTo>
                  <a:pt x="3019021" y="2637869"/>
                </a:lnTo>
                <a:lnTo>
                  <a:pt x="0" y="263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5400000">
            <a:off x="-2964456" y="3003050"/>
            <a:ext cx="9683286" cy="4280899"/>
            <a:chOff x="0" y="0"/>
            <a:chExt cx="12911048" cy="570786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182722"/>
                  </a:solidFill>
                  <a:latin typeface="Poppins Bold Bold Italics"/>
                </a:rPr>
                <a:t>The Team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86697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69804"/>
                    </a:srgbClr>
                  </a:solidFill>
                  <a:latin typeface="Poppins Bold Bold Italics"/>
                </a:rPr>
                <a:t>The Team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982919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40000"/>
                    </a:srgbClr>
                  </a:solidFill>
                  <a:latin typeface="Poppins Bold Bold Italics"/>
                </a:rPr>
                <a:t>The Team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79141"/>
              <a:ext cx="12911048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-60">
                  <a:solidFill>
                    <a:srgbClr val="182722">
                      <a:alpha val="9804"/>
                    </a:srgbClr>
                  </a:solidFill>
                  <a:latin typeface="Poppins Bold Bold Italics"/>
                </a:rPr>
                <a:t>The Team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999769" y="5895898"/>
            <a:ext cx="2448117" cy="227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LUIS FELIPE DEPARDON JASSO 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MEDIA COM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12235233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94720" y="6319399"/>
            <a:ext cx="2289039" cy="181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THIRI MOE HTET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IBT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 Italics"/>
              </a:rPr>
              <a:t>12214682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87369" y="6319399"/>
            <a:ext cx="2289039" cy="181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CHAW THIRI SAN 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ISE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12225272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182320" y="6319399"/>
            <a:ext cx="2289039" cy="181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VU NGUYEN BAO NGOC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IBT</a:t>
            </a:r>
          </a:p>
          <a:p>
            <a:pPr>
              <a:lnSpc>
                <a:spcPts val="3629"/>
              </a:lnSpc>
            </a:pPr>
            <a:r>
              <a:rPr lang="en-US" sz="2592" spc="259">
                <a:solidFill>
                  <a:srgbClr val="00E091"/>
                </a:solidFill>
                <a:latin typeface="Poppins Light Bold"/>
              </a:rPr>
              <a:t>12225193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67635" y="2938838"/>
            <a:ext cx="6470095" cy="5131257"/>
          </a:xfrm>
          <a:custGeom>
            <a:avLst/>
            <a:gdLst/>
            <a:ahLst/>
            <a:cxnLst/>
            <a:rect r="r" b="b" t="t" l="l"/>
            <a:pathLst>
              <a:path h="5131257" w="6470095">
                <a:moveTo>
                  <a:pt x="0" y="0"/>
                </a:moveTo>
                <a:lnTo>
                  <a:pt x="6470095" y="0"/>
                </a:lnTo>
                <a:lnTo>
                  <a:pt x="6470095" y="5131257"/>
                </a:lnTo>
                <a:lnTo>
                  <a:pt x="0" y="5131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00431" y="7792778"/>
            <a:ext cx="10749442" cy="2416955"/>
          </a:xfrm>
          <a:custGeom>
            <a:avLst/>
            <a:gdLst/>
            <a:ahLst/>
            <a:cxnLst/>
            <a:rect r="r" b="b" t="t" l="l"/>
            <a:pathLst>
              <a:path h="2416955" w="10749442">
                <a:moveTo>
                  <a:pt x="0" y="0"/>
                </a:moveTo>
                <a:lnTo>
                  <a:pt x="10749442" y="0"/>
                </a:lnTo>
                <a:lnTo>
                  <a:pt x="10749442" y="2416955"/>
                </a:lnTo>
                <a:lnTo>
                  <a:pt x="0" y="2416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32031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Adding Conditions to Filter Songs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853113"/>
            <a:ext cx="6948728" cy="493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Dynamic SQL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refers to the creation of SQL statements at runtime, allowing the construction of queries based on certain conditions or variables.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In this case, the conditions are added to the sql_query string based on whether certain parameters (artist_id, genre, min_duration) are provided.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Uses if-then-else types logic as in </a:t>
            </a:r>
            <a:r>
              <a:rPr lang="en-US" sz="2600" spc="26">
                <a:solidFill>
                  <a:srgbClr val="182722"/>
                </a:solidFill>
                <a:latin typeface="Canva Sans Bold"/>
              </a:rPr>
              <a:t>Case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statements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&amp; ADVANCED SQL - THIRI MOE HTET - 12214682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7321" y="3680203"/>
            <a:ext cx="6250409" cy="452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# Add dynamic conditions based on user inputs using CASE statements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if artist_name: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    sql_query += f" AND A.ArtistName = '{artist_name}'"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if genre: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    sql_query += f" AND S.Genre = '{genre}'"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if min_duration: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    sql_query += f" AND S.Duration &gt;= {min_duration}"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# Retrieve songs by a specific artist 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get_filtered_songs(artist_name='Artist8')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# Retrieve songs of a specific genre 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get_filtered_songs(genre='Genre1')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# Retrieve songs with a minimum duration of 200 seconds</a:t>
            </a:r>
          </a:p>
          <a:p>
            <a:pPr>
              <a:lnSpc>
                <a:spcPts val="2126"/>
              </a:lnSpc>
            </a:pPr>
            <a:r>
              <a:rPr lang="en-US" sz="1771" spc="-17">
                <a:solidFill>
                  <a:srgbClr val="B8650F"/>
                </a:solidFill>
                <a:latin typeface="Canva Sans"/>
              </a:rPr>
              <a:t>get_filtered_songs(min_duration=200)</a:t>
            </a:r>
          </a:p>
          <a:p>
            <a:pPr>
              <a:lnSpc>
                <a:spcPts val="2126"/>
              </a:lnSpc>
            </a:pPr>
          </a:p>
          <a:p>
            <a:pPr>
              <a:lnSpc>
                <a:spcPts val="2126"/>
              </a:lnSpc>
            </a:pPr>
          </a:p>
          <a:p>
            <a:pPr>
              <a:lnSpc>
                <a:spcPts val="21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9804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34902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19608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706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1519" y="6738679"/>
            <a:ext cx="11342730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LUIS FELIPE DEPARDON JASSO</a:t>
            </a:r>
          </a:p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12235233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04116" y="6607371"/>
            <a:ext cx="2116816" cy="2116816"/>
          </a:xfrm>
          <a:custGeom>
            <a:avLst/>
            <a:gdLst/>
            <a:ahLst/>
            <a:cxnLst/>
            <a:rect r="r" b="b" t="t" l="l"/>
            <a:pathLst>
              <a:path h="2116816" w="2116816">
                <a:moveTo>
                  <a:pt x="0" y="0"/>
                </a:moveTo>
                <a:lnTo>
                  <a:pt x="2116816" y="0"/>
                </a:lnTo>
                <a:lnTo>
                  <a:pt x="2116816" y="2116816"/>
                </a:lnTo>
                <a:lnTo>
                  <a:pt x="0" y="211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LUIS FELIPE DEPARDON JASSO - 12235233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61411"/>
            <a:ext cx="162768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1) Classifying songs by duration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7140" y="5095875"/>
            <a:ext cx="4532649" cy="26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SongTitle,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 CASE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     WHEN Duration &lt; 120 THEN 'Short'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     WHEN Duration &gt;= 120 AND Duration &lt;= 180 THEN 'Medium'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     ELSE 'Long'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 END AS DurationCategory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Song;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0614" y="4941831"/>
            <a:ext cx="7548686" cy="345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Case clause.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Music statistics.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 SongTitle Column.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Add case statement for each clasification.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 the table.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Case helps when there are multiple conditions.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6206" y="8097654"/>
            <a:ext cx="4955428" cy="29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7"/>
              </a:lnSpc>
            </a:pPr>
            <a:r>
              <a:rPr lang="en-US" sz="1769">
                <a:solidFill>
                  <a:srgbClr val="000000"/>
                </a:solidFill>
                <a:latin typeface="Canva Sans"/>
              </a:rPr>
              <a:t>Result example: ('Song0', 'Long')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14430" y="2162175"/>
            <a:ext cx="1499572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"/>
              </a:rPr>
              <a:t>2) Total songs and average duration for each genre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057775"/>
            <a:ext cx="6966158" cy="345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Group By clause.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Filter information.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 the Genre, apply aggregate function to SongID and Duration.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Group them by Genre.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Group by helps apply aggregated functions.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358" y="7162038"/>
            <a:ext cx="7291029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000000"/>
                </a:solidFill>
                <a:latin typeface="Canva Sans"/>
              </a:rPr>
              <a:t>Example result: ('Genre0', 1, 152.0):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2013" y="5095875"/>
            <a:ext cx="4555821" cy="164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Genre, COUNT(SongID) AS TotalSongs, AVG(Duration) AS AvgDuration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Song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GROUP BY Genre;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LUIS FELIPE DEPARDON JASSO - 12235233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29390"/>
            <a:ext cx="14127150" cy="183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3) Genres with an average album duration greater than 120 sec.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64302" y="5265721"/>
            <a:ext cx="4488098" cy="1980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Genre, AVG(Duration) AS AvgAlbumDuration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Album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GROUP BY Genre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HAVING AvgAlbumDuration &gt; 120;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057775"/>
            <a:ext cx="7950338" cy="394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Having clause.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filter and statistics.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 Genre and apply aggregate function to Duration.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Having clause is used to filter the results based on a condition applied to the result of an aggregate function.</a:t>
            </a:r>
          </a:p>
          <a:p>
            <a:pPr>
              <a:lnSpc>
                <a:spcPts val="39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30260" y="7403175"/>
            <a:ext cx="8074303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000000"/>
                </a:solidFill>
                <a:latin typeface="Canva Sans"/>
              </a:rPr>
              <a:t>Example Result: ('Genre0', 141.0):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LUIS FELIPE DEPARDON JASSO - 12235233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LUIS FELIPE DEPARDON JASSO - 12235233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1135" y="1885619"/>
            <a:ext cx="1526439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4) Rank genres based on the total revenue generated from album sales.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30220" y="5095875"/>
            <a:ext cx="5131124" cy="264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Genre, SUM(Revenue) AS TotalRevenue,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RANK() OVER (ORDER BY SUM(Revenue) DESC) AS GenreRank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Album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JOIN Sale ON Album.AlbumID = Sale.AlbumID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GROUP BY Genre;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01575" y="4769691"/>
            <a:ext cx="6653699" cy="444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Rank clause.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Statistics.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 and aggregated functions.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Rank by the total amount sold in descending order.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Selects album table.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Joins the album table by the album id with the sale table.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Groups the operations by genre.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889977"/>
            <a:ext cx="8588353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000000"/>
                </a:solidFill>
                <a:latin typeface="Canva Sans"/>
              </a:rPr>
              <a:t>Example Result: ('Genre0', 1569719.9919338361, 1)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43908" y="2162183"/>
            <a:ext cx="1767989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5) Retrieve the information about album artist and song filtered by country.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90780" y="5095875"/>
            <a:ext cx="5010004" cy="331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Artist.ArtistName, Album.AlbumTitle, Song.SongTitle, Artist.Country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Artist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JOIN Album ON Artist.ArtistID = Album.ArtistID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JOIN Song ON Album.AlbumID = Song.AlbumID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WHERE Artist.Country = 'Country0';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501575" y="5057775"/>
            <a:ext cx="6307397" cy="394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Complex Join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Filter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Joining 2 different tables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Selects artist table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Does 2 joins, 1 on album and other in song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Where adds the condition of the designed country.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834" y="8111871"/>
            <a:ext cx="8161895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000000"/>
                </a:solidFill>
                <a:latin typeface="Canva Sans"/>
              </a:rPr>
              <a:t>Example result: ('Artist0', 'Album5', 'Song7', 'Country0')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LUIS FELIPE DEPARDON JASSO - 12235233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310266"/>
            <a:ext cx="1781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6) Find albums released after </a:t>
            </a:r>
          </a:p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a certain date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29149" y="5167229"/>
            <a:ext cx="4063331" cy="2980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WITH RecentAlbums AS (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AlbumTitle, ReleaseDate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FROM Album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WHERE ReleaseDate &gt; '2022-01-01'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SELECT *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FROM RecentAlbums;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766705" y="5129129"/>
            <a:ext cx="6610504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With clause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Common Table Expressions (CTE)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We use the with expression to save the query inside it as RecentAlbums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We call it inside RencentAlbum.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29149" y="8119217"/>
            <a:ext cx="4230410" cy="297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8"/>
              </a:lnSpc>
            </a:pPr>
            <a:r>
              <a:rPr lang="en-US" sz="1770">
                <a:solidFill>
                  <a:srgbClr val="000000"/>
                </a:solidFill>
                <a:latin typeface="Canva Sans"/>
              </a:rPr>
              <a:t>Example Result: 'Album0', '2023-01-01'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4" y="485792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LUIS FELIPE DEPARDON JASSO - 12235233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9804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34902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19608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706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1519" y="6738679"/>
            <a:ext cx="11342730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VU NGUYEN BAO NGOC</a:t>
            </a:r>
          </a:p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12225193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04116" y="6607371"/>
            <a:ext cx="2116816" cy="2116816"/>
          </a:xfrm>
          <a:custGeom>
            <a:avLst/>
            <a:gdLst/>
            <a:ahLst/>
            <a:cxnLst/>
            <a:rect r="r" b="b" t="t" l="l"/>
            <a:pathLst>
              <a:path h="2116816" w="2116816">
                <a:moveTo>
                  <a:pt x="0" y="0"/>
                </a:moveTo>
                <a:lnTo>
                  <a:pt x="2116816" y="0"/>
                </a:lnTo>
                <a:lnTo>
                  <a:pt x="2116816" y="2116816"/>
                </a:lnTo>
                <a:lnTo>
                  <a:pt x="0" y="211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748009"/>
            <a:ext cx="1106607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1) Contracts ending in 2020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31896" y="4900659"/>
            <a:ext cx="7375982" cy="394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SELECT: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Retrieve columns from the Contract table.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FROM: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Specify the table to retrieve data.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WHERE: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Filter rows based on a condition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BETWEEN: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Checks if a value lies within a specified range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FETCHALL: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retrieve all the remaining rows of a query result as a list of tuples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02214" y="4148591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5"/>
                </a:lnTo>
                <a:lnTo>
                  <a:pt x="0" y="506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35252" y="4944237"/>
            <a:ext cx="4921059" cy="431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* FROM Contract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WHERE ContractEndDate BETWEEN '2020-01-01' AND '2020-12-31'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contracts_ending_2020 = cursor.fetchall()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print("Contracts ending in 2020:")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print(contracts_ending_2020)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000000"/>
                </a:solidFill>
                <a:latin typeface="Canva Sans Bold"/>
              </a:rPr>
              <a:t>Result - Contracts ending in 2020: 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[(4, 8, '2009-01-04', '2020-12-04', 'Terms3', '2008-01-04', 56, '2023-01-04', 74)]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VU NGUYEN BAO NGOC - 12225193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63687" y="3762558"/>
            <a:ext cx="10409747" cy="2761885"/>
            <a:chOff x="0" y="0"/>
            <a:chExt cx="13879662" cy="36825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182" y="-57150"/>
              <a:ext cx="13874480" cy="237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49"/>
                </a:lnSpc>
              </a:pPr>
              <a:r>
                <a:rPr lang="en-US" sz="5499" spc="164">
                  <a:solidFill>
                    <a:srgbClr val="FFFFFF"/>
                  </a:solidFill>
                  <a:latin typeface="Poppins Medium"/>
                </a:rPr>
                <a:t>Without music,</a:t>
              </a:r>
            </a:p>
            <a:p>
              <a:pPr>
                <a:lnSpc>
                  <a:spcPts val="7150"/>
                </a:lnSpc>
              </a:pPr>
              <a:r>
                <a:rPr lang="en-US" sz="5500" spc="165">
                  <a:solidFill>
                    <a:srgbClr val="FFFFFF"/>
                  </a:solidFill>
                  <a:latin typeface="Poppins Medium"/>
                </a:rPr>
                <a:t>life would be a mistake.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52898"/>
              <a:ext cx="13240646" cy="729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30">
                  <a:solidFill>
                    <a:srgbClr val="FFFFFF"/>
                  </a:solidFill>
                  <a:latin typeface="Poppins Light Bold"/>
                </a:rPr>
                <a:t>FRIEDRICH NIETZSCHE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689876" y="1486083"/>
            <a:ext cx="207689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0E091">
                    <a:alpha val="49804"/>
                  </a:srgbClr>
                </a:solidFill>
                <a:latin typeface="Poppins Bold Italics"/>
              </a:rPr>
              <a:t>MUSIC LABEL MUSIC LABEL MUSIC LABEL MUSIC LABEL MUSIC LABEL MUSIC LABEL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14566" y="4145599"/>
            <a:ext cx="2892467" cy="1995803"/>
          </a:xfrm>
          <a:custGeom>
            <a:avLst/>
            <a:gdLst/>
            <a:ahLst/>
            <a:cxnLst/>
            <a:rect r="r" b="b" t="t" l="l"/>
            <a:pathLst>
              <a:path h="1995803" w="2892467">
                <a:moveTo>
                  <a:pt x="2892467" y="1995802"/>
                </a:moveTo>
                <a:lnTo>
                  <a:pt x="0" y="1995802"/>
                </a:lnTo>
                <a:lnTo>
                  <a:pt x="0" y="0"/>
                </a:lnTo>
                <a:lnTo>
                  <a:pt x="2892467" y="0"/>
                </a:lnTo>
                <a:lnTo>
                  <a:pt x="2892467" y="19958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260069"/>
            <a:ext cx="207689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0E091">
                    <a:alpha val="49804"/>
                  </a:srgbClr>
                </a:solidFill>
                <a:latin typeface="Poppins Bold Italics"/>
              </a:rPr>
              <a:t>MUSIC LABEL MUSIC LABEL MUSIC LABEL MUSIC LABEL MUSIC LABEL MUSIC LABEL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748009"/>
            <a:ext cx="129485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2) Contracts starting in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2214" y="4192836"/>
            <a:ext cx="6387136" cy="5065464"/>
          </a:xfrm>
          <a:custGeom>
            <a:avLst/>
            <a:gdLst/>
            <a:ahLst/>
            <a:cxnLst/>
            <a:rect r="r" b="b" t="t" l="l"/>
            <a:pathLst>
              <a:path h="5065464" w="6387136">
                <a:moveTo>
                  <a:pt x="0" y="0"/>
                </a:moveTo>
                <a:lnTo>
                  <a:pt x="6387136" y="0"/>
                </a:lnTo>
                <a:lnTo>
                  <a:pt x="6387136" y="5065464"/>
                </a:lnTo>
                <a:lnTo>
                  <a:pt x="0" y="506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0952" y="4903897"/>
            <a:ext cx="5269659" cy="398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* FROM Contract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WHERE ContractStartDate BETWEEN '2024-01-01' AND '2024-12-31'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contracts_starting_2024 = cursor.fetchall()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print("\nContracts starting in 2024:")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print(contracts_starting_2024)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000000"/>
                </a:solidFill>
                <a:latin typeface="Canva Sans Bold"/>
              </a:rPr>
              <a:t>Result  -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770" spc="17">
                <a:solidFill>
                  <a:srgbClr val="000000"/>
                </a:solidFill>
                <a:latin typeface="Canva Sans Bold"/>
              </a:rPr>
              <a:t>Contracts starting in 2024: 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[(7, 7, '2024-01-07', '2012-12-07', 'Terms6', '2021-01-07', 33, '2016-01-07', 63)]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VU NGUYEN BAO NGOC - 12225193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1896" y="4900659"/>
            <a:ext cx="7375982" cy="394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SELECT: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Retrieve columns from the Contract table.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FROM: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Specify the table to retrieve data.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WHERE: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Filter rows based on a condition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BETWEEN: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Checks if a value lies within a specified range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FETCHALL: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retrieve all the remaining rows of a query result as a list of tuples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748009"/>
            <a:ext cx="129485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3) Least sold albums per artist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75701" y="3874680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5701" y="6229030"/>
            <a:ext cx="6554289" cy="3686788"/>
          </a:xfrm>
          <a:custGeom>
            <a:avLst/>
            <a:gdLst/>
            <a:ahLst/>
            <a:cxnLst/>
            <a:rect r="r" b="b" t="t" l="l"/>
            <a:pathLst>
              <a:path h="3686788" w="6554289">
                <a:moveTo>
                  <a:pt x="0" y="0"/>
                </a:moveTo>
                <a:lnTo>
                  <a:pt x="6554289" y="0"/>
                </a:lnTo>
                <a:lnTo>
                  <a:pt x="6554289" y="3686788"/>
                </a:lnTo>
                <a:lnTo>
                  <a:pt x="0" y="368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111" r="0" b="-2111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8384" y="4752975"/>
            <a:ext cx="5746893" cy="5980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ArtistID, MIN(SaleCount) AS MinSales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FROM (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SELECT Album.ArtistID, Album.AlbumID, COUNT(Sale.AlbumID) AS SaleCount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FROM Album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LEFT JOIN Sale ON Album.AlbumID = Sale.AlbumID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GROUP BY Album.AlbumID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) AS AlbumSales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GROUP BY ArtistID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least_sold_albums = cursor.fetchall()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print("Least sold album per artist:")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print(least_sold_albums)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VU NGUYEN BAO NGOC - 12225193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58409" y="4456300"/>
            <a:ext cx="7747164" cy="394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MIN: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Calculate and retrieve the smallest value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LEFT JOIN: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Combine data from the Album and Sale tables.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COUNT: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Count the occurrences of Sale.AlbumID.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GROUP BY: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Group the results by AlbumID and then by ArtistID.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23539" y="8726805"/>
            <a:ext cx="7216904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>
                <a:solidFill>
                  <a:srgbClr val="B8650F"/>
                </a:solidFill>
                <a:latin typeface="Canva Sans Bold"/>
              </a:rPr>
              <a:t>=&gt; Aggregate functions, GROUP BY clause, Join operations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748009"/>
            <a:ext cx="1294850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3) Least sold albums per artist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75701" y="3874680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5701" y="6229030"/>
            <a:ext cx="6554289" cy="3686788"/>
          </a:xfrm>
          <a:custGeom>
            <a:avLst/>
            <a:gdLst/>
            <a:ahLst/>
            <a:cxnLst/>
            <a:rect r="r" b="b" t="t" l="l"/>
            <a:pathLst>
              <a:path h="3686788" w="6554289">
                <a:moveTo>
                  <a:pt x="0" y="0"/>
                </a:moveTo>
                <a:lnTo>
                  <a:pt x="6554289" y="0"/>
                </a:lnTo>
                <a:lnTo>
                  <a:pt x="6554289" y="3686788"/>
                </a:lnTo>
                <a:lnTo>
                  <a:pt x="0" y="3686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1111" r="0" b="-2111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9399" y="5095875"/>
            <a:ext cx="5746893" cy="98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000000"/>
                </a:solidFill>
                <a:latin typeface="Canva Sans Bold"/>
              </a:rPr>
              <a:t>Result - Least sold album per artist: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 [(4, 0), (5, 1), (7, 0), (8, 1), (9, 1), (10, 1), (14, 1), (15, 1), (16, 0), (17, 1), (18, 0), (19, 1), (20, 2)]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VU NGUYEN BAO NGOC - 12225193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VU NGUYEN BAO NGOC - 12225193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0809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4) Rank the artists according to the sales of their albums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506202"/>
            <a:ext cx="7657507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JOIN: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Join the Album and Sale tables based on matching AlbumID.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GROUP BY: 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Group the results by ArtistID to calculate the total revenue for each artist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ORDER BY: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Sort the result set in descending order based on TotalRevenue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44570" y="4632881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4090" y="5357859"/>
            <a:ext cx="6004770" cy="4647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ArtistID, SUM(Revenue) AS TotalRevenue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FROM Album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JOIN Sale ON Album.AlbumID = Sale.AlbumID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GROUP BY ArtistID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ORDER BY TotalRevenue DESC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artists_ranked_by_sales = cursor.fetchall()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print("Artists ranked by sales of their albums:")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print(artists_ranked_by_sales)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000000"/>
                </a:solidFill>
                <a:latin typeface="Canva Sans Bold"/>
              </a:rPr>
              <a:t>Result - Artists ranked by sales of their albums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: [(5, 1178297.7859062096), (10, 1121437.594993433)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488669" y="8776335"/>
            <a:ext cx="6506566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>
                <a:solidFill>
                  <a:srgbClr val="B8650F"/>
                </a:solidFill>
                <a:latin typeface="Canva Sans Bold"/>
              </a:rPr>
              <a:t>=&gt; Complex joins, Window functions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VU NGUYEN BAO NGOC - 12225193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0809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5) CTE (Common Table Expression) to update on a new artist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1491" y="5462150"/>
            <a:ext cx="7657507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UPDATE: Modify data in the Artist table 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SET: Set new values in the UPDATE statement.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"/>
              </a:rPr>
              <a:t>WHERE: Specify the source table or CTE to use in the UPDATE.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44570" y="4632881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0142" y="5516847"/>
            <a:ext cx="5243146" cy="431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update_data = ('New Name', 'New Role', 1) 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query = 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UPDATE Artist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SET ArtistName = ?, Role = ?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WHERE ArtistID = ?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cursor.execute(query, update_data)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cursor.execute('SELECT * FROM Artist WHERE ArtistID = ?', (1,))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updated_artist = cursor.fetchone()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print("Artist updated:")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print(updated_artist)</a:t>
            </a: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77014" y="9172575"/>
            <a:ext cx="520191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>
                <a:solidFill>
                  <a:srgbClr val="B8650F"/>
                </a:solidFill>
                <a:latin typeface="Canva Sans Bold"/>
              </a:rPr>
              <a:t>=&gt; Common Table Expression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VU NGUYEN BAO NGOC - 12225193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0809"/>
            <a:ext cx="1623060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5) CTE (Common Table Expression) to update on a new artist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144570" y="4632881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0142" y="5569963"/>
            <a:ext cx="5243146" cy="131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  <a:spcBef>
                <a:spcPct val="0"/>
              </a:spcBef>
            </a:pPr>
            <a:r>
              <a:rPr lang="en-US" sz="1770" spc="17">
                <a:solidFill>
                  <a:srgbClr val="000000"/>
                </a:solidFill>
                <a:latin typeface="Canva Sans Bold"/>
              </a:rPr>
              <a:t>Result - Artist updated: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 (1, 'New Name', 'New Role', '2000-01-01', 'Country0', '</a:t>
            </a:r>
            <a:r>
              <a:rPr lang="en-US" sz="1770" spc="17" u="sng">
                <a:solidFill>
                  <a:srgbClr val="000000"/>
                </a:solidFill>
                <a:latin typeface="Canva Sans"/>
                <a:hlinkClick r:id="rId4" tooltip="mailto:email0@example.com"/>
              </a:rPr>
              <a:t>email0@example.com</a:t>
            </a:r>
            <a:r>
              <a:rPr lang="en-US" sz="1770" spc="17">
                <a:solidFill>
                  <a:srgbClr val="000000"/>
                </a:solidFill>
                <a:latin typeface="Canva Sans"/>
              </a:rPr>
              <a:t>', '123-456-7890', '2023-01-01', 4, '2023-01-01', 10)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VU NGUYEN BAO NGOC - 12225193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48009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6) Combine artist and contract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81491" y="5462150"/>
            <a:ext cx="7657507" cy="345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ROW_NUMBER() OVER (ORDER BY Artist.ArtistID)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order the rows based on the ArtistID in ascending order and assign a row number to each row.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26">
                <a:solidFill>
                  <a:srgbClr val="182722"/>
                </a:solidFill>
                <a:latin typeface="Canva Sans Bold"/>
              </a:rPr>
              <a:t>LEFT JOIN:</a:t>
            </a:r>
            <a:r>
              <a:rPr lang="en-US" sz="2600" spc="26">
                <a:solidFill>
                  <a:srgbClr val="182722"/>
                </a:solidFill>
                <a:latin typeface="Canva Sans"/>
              </a:rPr>
              <a:t> Join the tables based on matching ArtistID from the Artist table to the Contract table.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44570" y="4632881"/>
            <a:ext cx="6554289" cy="5198029"/>
          </a:xfrm>
          <a:custGeom>
            <a:avLst/>
            <a:gdLst/>
            <a:ahLst/>
            <a:cxnLst/>
            <a:rect r="r" b="b" t="t" l="l"/>
            <a:pathLst>
              <a:path h="5198029" w="6554289">
                <a:moveTo>
                  <a:pt x="0" y="0"/>
                </a:moveTo>
                <a:lnTo>
                  <a:pt x="6554289" y="0"/>
                </a:lnTo>
                <a:lnTo>
                  <a:pt x="6554289" y="5198029"/>
                </a:lnTo>
                <a:lnTo>
                  <a:pt x="0" y="519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6" r="0" b="-4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4320" y="5357859"/>
            <a:ext cx="5587815" cy="5314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cursor.execute('''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SELECT *,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    ROW_NUMBER() OVER (ORDER BY Artist.ArtistID) AS RowNum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FROM Artist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LEFT JOIN Contract ON Artist.ArtistID = Contract.ArtistID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''')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combined_data = cursor.fetchall()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print("Combined data from Artist and Contract tables with RowNum:")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for row in combined_data:</a:t>
            </a:r>
          </a:p>
          <a:p>
            <a:pPr>
              <a:lnSpc>
                <a:spcPts val="2655"/>
              </a:lnSpc>
            </a:pPr>
            <a:r>
              <a:rPr lang="en-US" sz="1770" spc="17">
                <a:solidFill>
                  <a:srgbClr val="B8650F"/>
                </a:solidFill>
                <a:latin typeface="Canva Sans"/>
              </a:rPr>
              <a:t>  print(row)</a:t>
            </a: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</a:pPr>
          </a:p>
          <a:p>
            <a:pPr>
              <a:lnSpc>
                <a:spcPts val="265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77014" y="9172575"/>
            <a:ext cx="5201917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>
                <a:solidFill>
                  <a:srgbClr val="B8650F"/>
                </a:solidFill>
                <a:latin typeface="Canva Sans Bold"/>
              </a:rPr>
              <a:t>=&gt; Window functions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56456"/>
            <a:ext cx="16230600" cy="4701844"/>
          </a:xfrm>
          <a:custGeom>
            <a:avLst/>
            <a:gdLst/>
            <a:ahLst/>
            <a:cxnLst/>
            <a:rect r="r" b="b" t="t" l="l"/>
            <a:pathLst>
              <a:path h="4701844" w="16230600">
                <a:moveTo>
                  <a:pt x="0" y="0"/>
                </a:moveTo>
                <a:lnTo>
                  <a:pt x="16230600" y="0"/>
                </a:lnTo>
                <a:lnTo>
                  <a:pt x="16230600" y="4701844"/>
                </a:lnTo>
                <a:lnTo>
                  <a:pt x="0" y="470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VU NGUYEN BAO NGOC - 12225193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48009"/>
            <a:ext cx="1623060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6) Combine artist and contract data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9804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34902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19608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00E091">
                      <a:alpha val="4706"/>
                    </a:srgbClr>
                  </a:solidFill>
                  <a:latin typeface="Poppins Bold Bold Italics"/>
                </a:rPr>
                <a:t>QUERIES QUERIES QUERIES Q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431519" y="6738679"/>
            <a:ext cx="11342730" cy="179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CHAW THIRI SAN</a:t>
            </a:r>
          </a:p>
          <a:p>
            <a:pPr>
              <a:lnSpc>
                <a:spcPts val="7149"/>
              </a:lnSpc>
            </a:pPr>
            <a:r>
              <a:rPr lang="en-US" sz="5499" spc="164">
                <a:solidFill>
                  <a:srgbClr val="FFFFFF"/>
                </a:solidFill>
                <a:latin typeface="Poppins Medium"/>
              </a:rPr>
              <a:t>12225272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04116" y="6607371"/>
            <a:ext cx="2116816" cy="2116816"/>
          </a:xfrm>
          <a:custGeom>
            <a:avLst/>
            <a:gdLst/>
            <a:ahLst/>
            <a:cxnLst/>
            <a:rect r="r" b="b" t="t" l="l"/>
            <a:pathLst>
              <a:path h="2116816" w="2116816">
                <a:moveTo>
                  <a:pt x="0" y="0"/>
                </a:moveTo>
                <a:lnTo>
                  <a:pt x="2116816" y="0"/>
                </a:lnTo>
                <a:lnTo>
                  <a:pt x="2116816" y="2116816"/>
                </a:lnTo>
                <a:lnTo>
                  <a:pt x="0" y="2116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7710970" cy="8229600"/>
          </a:xfrm>
          <a:prstGeom prst="rect">
            <a:avLst/>
          </a:prstGeom>
          <a:solidFill>
            <a:srgbClr val="02E494">
              <a:alpha val="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0" y="1028700"/>
            <a:ext cx="7710970" cy="7925360"/>
          </a:xfrm>
          <a:prstGeom prst="rect">
            <a:avLst/>
          </a:prstGeom>
          <a:solidFill>
            <a:srgbClr val="02E494">
              <a:alpha val="40000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1028700"/>
            <a:ext cx="7710970" cy="7621119"/>
          </a:xfrm>
          <a:prstGeom prst="rect">
            <a:avLst/>
          </a:prstGeom>
          <a:solidFill>
            <a:srgbClr val="02E494">
              <a:alpha val="6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0" y="1028700"/>
            <a:ext cx="7710970" cy="7335894"/>
          </a:xfrm>
          <a:prstGeom prst="rect">
            <a:avLst/>
          </a:prstGeom>
          <a:solidFill>
            <a:srgbClr val="02E494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941" y="1114309"/>
            <a:ext cx="7450374" cy="7252941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982661" y="1219270"/>
            <a:ext cx="8257165" cy="3619990"/>
            <a:chOff x="0" y="0"/>
            <a:chExt cx="11009553" cy="48266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100954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/>
                  </a:solidFill>
                  <a:latin typeface="Poppins Bold Bold Italics"/>
                </a:rPr>
                <a:t>Database Handling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910900"/>
              <a:ext cx="1100954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179">
                  <a:solidFill>
                    <a:srgbClr val="FFFFFF"/>
                  </a:solidFill>
                  <a:latin typeface="Poppins Bold Italics"/>
                </a:rPr>
                <a:t>INTERMEDIATE QUERY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" y="4121803"/>
              <a:ext cx="11009549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4" y="1769957"/>
              <a:ext cx="1421283" cy="326732"/>
            </a:xfrm>
            <a:custGeom>
              <a:avLst/>
              <a:gdLst/>
              <a:ahLst/>
              <a:cxnLst/>
              <a:rect r="r" b="b" t="t" l="l"/>
              <a:pathLst>
                <a:path h="326732" w="1421283">
                  <a:moveTo>
                    <a:pt x="0" y="0"/>
                  </a:moveTo>
                  <a:lnTo>
                    <a:pt x="1421283" y="0"/>
                  </a:lnTo>
                  <a:lnTo>
                    <a:pt x="1421283" y="326732"/>
                  </a:lnTo>
                  <a:lnTo>
                    <a:pt x="0" y="326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770028" t="-116868" r="-56235" b="-12561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982661" y="6346210"/>
            <a:ext cx="903660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spc="-31">
                <a:solidFill>
                  <a:srgbClr val="FEEDE8"/>
                </a:solidFill>
                <a:latin typeface="Poppins Bold Bold Italics"/>
              </a:rPr>
              <a:t>Total Revenue generated by each artist</a:t>
            </a:r>
          </a:p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spc="-31">
                <a:solidFill>
                  <a:srgbClr val="FEEDE8"/>
                </a:solidFill>
                <a:latin typeface="Poppins Bold Bold Italics"/>
              </a:rPr>
              <a:t>The top 10 BEST SELLING ALBUMS</a:t>
            </a:r>
          </a:p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spc="-31">
                <a:solidFill>
                  <a:srgbClr val="FEEDE8"/>
                </a:solidFill>
                <a:latin typeface="Poppins Bold Bold Italics"/>
              </a:rPr>
              <a:t>Artists having album with less than 3 songs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384" y="8646025"/>
            <a:ext cx="96832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10973559" y="-340382"/>
            <a:ext cx="7654823" cy="10872689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128197" y="9013251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28197" y="1028700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70028" t="-116868" r="-56235" b="-12561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946320" y="2071093"/>
            <a:ext cx="3709301" cy="6144814"/>
            <a:chOff x="0" y="0"/>
            <a:chExt cx="4945734" cy="8193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890641"/>
              <a:ext cx="4945734" cy="5302444"/>
            </a:xfrm>
            <a:custGeom>
              <a:avLst/>
              <a:gdLst/>
              <a:ahLst/>
              <a:cxnLst/>
              <a:rect r="r" b="b" t="t" l="l"/>
              <a:pathLst>
                <a:path h="5302444" w="4945734">
                  <a:moveTo>
                    <a:pt x="0" y="0"/>
                  </a:moveTo>
                  <a:lnTo>
                    <a:pt x="4945734" y="0"/>
                  </a:lnTo>
                  <a:lnTo>
                    <a:pt x="4945734" y="5302444"/>
                  </a:lnTo>
                  <a:lnTo>
                    <a:pt x="0" y="530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48523" y="0"/>
              <a:ext cx="3620269" cy="3771113"/>
            </a:xfrm>
            <a:custGeom>
              <a:avLst/>
              <a:gdLst/>
              <a:ahLst/>
              <a:cxnLst/>
              <a:rect r="r" b="b" t="t" l="l"/>
              <a:pathLst>
                <a:path h="3771113" w="3620269">
                  <a:moveTo>
                    <a:pt x="0" y="0"/>
                  </a:moveTo>
                  <a:lnTo>
                    <a:pt x="3620269" y="0"/>
                  </a:lnTo>
                  <a:lnTo>
                    <a:pt x="3620269" y="3771113"/>
                  </a:lnTo>
                  <a:lnTo>
                    <a:pt x="0" y="3771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9535" y="2651404"/>
            <a:ext cx="968328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-75">
                <a:solidFill>
                  <a:srgbClr val="1C2529"/>
                </a:solidFill>
                <a:latin typeface="Poppins Bold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8018" y="4085165"/>
            <a:ext cx="10026019" cy="330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1C2529">
                    <a:alpha val="69804"/>
                  </a:srgbClr>
                </a:solidFill>
                <a:latin typeface="Canva Sans Bold"/>
              </a:rPr>
              <a:t>Our database system aspires to establish and </a:t>
            </a:r>
            <a:r>
              <a:rPr lang="en-US" sz="5499" spc="-54">
                <a:solidFill>
                  <a:srgbClr val="FFFFFF">
                    <a:alpha val="69804"/>
                  </a:srgbClr>
                </a:solidFill>
                <a:latin typeface="Canva Sans Bold"/>
              </a:rPr>
              <a:t>effectively</a:t>
            </a:r>
            <a:r>
              <a:rPr lang="en-US" sz="5499" spc="-54">
                <a:solidFill>
                  <a:srgbClr val="1C2529">
                    <a:alpha val="69804"/>
                  </a:srgbClr>
                </a:solidFill>
                <a:latin typeface="Canva Sans Bold"/>
              </a:rPr>
              <a:t> manage the operation of a </a:t>
            </a:r>
            <a:r>
              <a:rPr lang="en-US" sz="5499" spc="-54">
                <a:solidFill>
                  <a:srgbClr val="FFFFFF">
                    <a:alpha val="69804"/>
                  </a:srgbClr>
                </a:solidFill>
                <a:latin typeface="Canva Sans Bold"/>
              </a:rPr>
              <a:t>MUSIC LABEL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33464"/>
            <a:ext cx="13850231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1) Total revenue generated by each artists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807896" y="4670092"/>
            <a:ext cx="8628173" cy="5225514"/>
          </a:xfrm>
          <a:custGeom>
            <a:avLst/>
            <a:gdLst/>
            <a:ahLst/>
            <a:cxnLst/>
            <a:rect r="r" b="b" t="t" l="l"/>
            <a:pathLst>
              <a:path h="5225514" w="8628173">
                <a:moveTo>
                  <a:pt x="0" y="0"/>
                </a:moveTo>
                <a:lnTo>
                  <a:pt x="8628173" y="0"/>
                </a:lnTo>
                <a:lnTo>
                  <a:pt x="8628173" y="5225513"/>
                </a:lnTo>
                <a:lnTo>
                  <a:pt x="0" y="5225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57775"/>
            <a:ext cx="6871691" cy="394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To get all the artists, </a:t>
            </a:r>
            <a:r>
              <a:rPr lang="en-US" sz="2600">
                <a:solidFill>
                  <a:srgbClr val="000000"/>
                </a:solidFill>
                <a:latin typeface="Canva Sans Bold"/>
              </a:rPr>
              <a:t>left join</a:t>
            </a:r>
            <a:r>
              <a:rPr lang="en-US" sz="2600">
                <a:solidFill>
                  <a:srgbClr val="000000"/>
                </a:solidFill>
                <a:latin typeface="Canva Sans"/>
              </a:rPr>
              <a:t> on artist table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Since there is no direct connection between artist and sale,  “</a:t>
            </a:r>
            <a:r>
              <a:rPr lang="en-US" sz="2600">
                <a:solidFill>
                  <a:srgbClr val="000000"/>
                </a:solidFill>
                <a:latin typeface="Canva Sans Bold"/>
              </a:rPr>
              <a:t>album” table</a:t>
            </a:r>
            <a:r>
              <a:rPr lang="en-US" sz="2600">
                <a:solidFill>
                  <a:srgbClr val="000000"/>
                </a:solidFill>
                <a:latin typeface="Canva Sans"/>
              </a:rPr>
              <a:t> in between them is used.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 To use aggregate function </a:t>
            </a:r>
            <a:r>
              <a:rPr lang="en-US" sz="2600">
                <a:solidFill>
                  <a:srgbClr val="000000"/>
                </a:solidFill>
                <a:latin typeface="Canva Sans Bold"/>
              </a:rPr>
              <a:t>sum</a:t>
            </a:r>
            <a:r>
              <a:rPr lang="en-US" sz="2600">
                <a:solidFill>
                  <a:srgbClr val="000000"/>
                </a:solidFill>
                <a:latin typeface="Canva Sans"/>
              </a:rPr>
              <a:t>, group by is used to combine all the revenue of each artists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715" y="548892"/>
            <a:ext cx="12836057" cy="2901637"/>
          </a:xfrm>
          <a:custGeom>
            <a:avLst/>
            <a:gdLst/>
            <a:ahLst/>
            <a:cxnLst/>
            <a:rect r="r" b="b" t="t" l="l"/>
            <a:pathLst>
              <a:path h="2901637" w="12836057">
                <a:moveTo>
                  <a:pt x="0" y="0"/>
                </a:moveTo>
                <a:lnTo>
                  <a:pt x="12836057" y="0"/>
                </a:lnTo>
                <a:lnTo>
                  <a:pt x="12836057" y="2901637"/>
                </a:lnTo>
                <a:lnTo>
                  <a:pt x="0" y="290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6773" y="1999711"/>
            <a:ext cx="6907078" cy="7470316"/>
          </a:xfrm>
          <a:custGeom>
            <a:avLst/>
            <a:gdLst/>
            <a:ahLst/>
            <a:cxnLst/>
            <a:rect r="r" b="b" t="t" l="l"/>
            <a:pathLst>
              <a:path h="7470316" w="6907078">
                <a:moveTo>
                  <a:pt x="0" y="0"/>
                </a:moveTo>
                <a:lnTo>
                  <a:pt x="6907078" y="0"/>
                </a:lnTo>
                <a:lnTo>
                  <a:pt x="6907078" y="7470316"/>
                </a:lnTo>
                <a:lnTo>
                  <a:pt x="0" y="7470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709606"/>
            <a:ext cx="9498723" cy="34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z="1954">
                <a:solidFill>
                  <a:srgbClr val="00E091"/>
                </a:solidFill>
                <a:latin typeface="Canva Sans"/>
              </a:rPr>
              <a:t>P.s not every artist has albums or songs , so they have no total revenue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51161" y="871531"/>
            <a:ext cx="2464472" cy="78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832">
                <a:solidFill>
                  <a:srgbClr val="02E494"/>
                </a:solidFill>
                <a:latin typeface="Big Shoulders Display Bold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38960"/>
            <a:ext cx="7817356" cy="249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</a:rPr>
              <a:t>Select ID and name from the Artist table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</a:rPr>
              <a:t>used Album table as a connecting table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</a:rPr>
              <a:t>Left join the Sale table, so that it will not lose any artists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"/>
              </a:rPr>
              <a:t>Use aggregate function sum to add the total revenue group by artistID  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336" y="2247897"/>
            <a:ext cx="1385023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2) 10 BEST SELLER ALBUMS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63055" y="3864705"/>
            <a:ext cx="7416362" cy="4692164"/>
          </a:xfrm>
          <a:custGeom>
            <a:avLst/>
            <a:gdLst/>
            <a:ahLst/>
            <a:cxnLst/>
            <a:rect r="r" b="b" t="t" l="l"/>
            <a:pathLst>
              <a:path h="4692164" w="7416362">
                <a:moveTo>
                  <a:pt x="0" y="0"/>
                </a:moveTo>
                <a:lnTo>
                  <a:pt x="7416362" y="0"/>
                </a:lnTo>
                <a:lnTo>
                  <a:pt x="7416362" y="4692163"/>
                </a:lnTo>
                <a:lnTo>
                  <a:pt x="0" y="4692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996" b="-53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53816" y="6116108"/>
            <a:ext cx="7537402" cy="3795153"/>
          </a:xfrm>
          <a:custGeom>
            <a:avLst/>
            <a:gdLst/>
            <a:ahLst/>
            <a:cxnLst/>
            <a:rect r="r" b="b" t="t" l="l"/>
            <a:pathLst>
              <a:path h="3795153" w="7537402">
                <a:moveTo>
                  <a:pt x="0" y="0"/>
                </a:moveTo>
                <a:lnTo>
                  <a:pt x="7537402" y="0"/>
                </a:lnTo>
                <a:lnTo>
                  <a:pt x="7537402" y="3795153"/>
                </a:lnTo>
                <a:lnTo>
                  <a:pt x="0" y="379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6" t="-7407" r="-59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584019"/>
            <a:ext cx="729357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New keywords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Group by; Order by; Limit; Complex join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INTERMEDIATE SQL - 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33464"/>
            <a:ext cx="1273668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3) Artists having albums with less than 3 songs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077036" y="4803220"/>
            <a:ext cx="6460894" cy="4125618"/>
          </a:xfrm>
          <a:custGeom>
            <a:avLst/>
            <a:gdLst/>
            <a:ahLst/>
            <a:cxnLst/>
            <a:rect r="r" b="b" t="t" l="l"/>
            <a:pathLst>
              <a:path h="4125618" w="6460894">
                <a:moveTo>
                  <a:pt x="0" y="0"/>
                </a:moveTo>
                <a:lnTo>
                  <a:pt x="6460895" y="0"/>
                </a:lnTo>
                <a:lnTo>
                  <a:pt x="6460895" y="4125618"/>
                </a:lnTo>
                <a:lnTo>
                  <a:pt x="0" y="41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9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18696" y="4804192"/>
            <a:ext cx="7817396" cy="2620668"/>
          </a:xfrm>
          <a:custGeom>
            <a:avLst/>
            <a:gdLst/>
            <a:ahLst/>
            <a:cxnLst/>
            <a:rect r="r" b="b" t="t" l="l"/>
            <a:pathLst>
              <a:path h="2620668" w="7817396">
                <a:moveTo>
                  <a:pt x="0" y="0"/>
                </a:moveTo>
                <a:lnTo>
                  <a:pt x="7817396" y="0"/>
                </a:lnTo>
                <a:lnTo>
                  <a:pt x="7817396" y="2620668"/>
                </a:lnTo>
                <a:lnTo>
                  <a:pt x="0" y="2620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18696" y="7747738"/>
            <a:ext cx="7817396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Canva Sans Bold"/>
              </a:rPr>
              <a:t>Keywords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Canva Sans"/>
              </a:rPr>
              <a:t>Count() to count the number of rows having the same album id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69370" y="-311859"/>
            <a:ext cx="9613370" cy="10910719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212496" y="-292592"/>
            <a:ext cx="4540948" cy="10872185"/>
          </a:xfrm>
          <a:custGeom>
            <a:avLst/>
            <a:gdLst/>
            <a:ahLst/>
            <a:cxnLst/>
            <a:rect r="r" b="b" t="t" l="l"/>
            <a:pathLst>
              <a:path h="10872185" w="4540948">
                <a:moveTo>
                  <a:pt x="0" y="0"/>
                </a:moveTo>
                <a:lnTo>
                  <a:pt x="4540947" y="0"/>
                </a:lnTo>
                <a:lnTo>
                  <a:pt x="4540947" y="10872184"/>
                </a:lnTo>
                <a:lnTo>
                  <a:pt x="0" y="1087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182" t="0" r="-2062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013251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93338" y="1028700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70028" t="-116868" r="-56235" b="-12561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53443" y="2668773"/>
            <a:ext cx="6283616" cy="6162637"/>
            <a:chOff x="0" y="0"/>
            <a:chExt cx="8378155" cy="82168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8378155" cy="799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772"/>
                </a:lnSpc>
              </a:pPr>
              <a:r>
                <a:rPr lang="en-US" sz="3977" spc="198">
                  <a:solidFill>
                    <a:srgbClr val="182722"/>
                  </a:solidFill>
                  <a:latin typeface="Poppins Bold Italics"/>
                </a:rPr>
                <a:t>TOPICS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4367"/>
              <a:ext cx="8342988" cy="663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5561" indent="-357781" lvl="1">
                <a:lnSpc>
                  <a:spcPts val="4971"/>
                </a:lnSpc>
                <a:buFont typeface="Arial"/>
                <a:buChar char="•"/>
              </a:pPr>
              <a:r>
                <a:rPr lang="en-US" sz="3314" spc="33">
                  <a:solidFill>
                    <a:srgbClr val="182722"/>
                  </a:solidFill>
                  <a:latin typeface="Poppins Light"/>
                </a:rPr>
                <a:t>Percentage Contribution of Albums in Artist’s Total Profits</a:t>
              </a:r>
            </a:p>
            <a:p>
              <a:pPr marL="715561" indent="-357781" lvl="1">
                <a:lnSpc>
                  <a:spcPts val="4971"/>
                </a:lnSpc>
                <a:buFont typeface="Arial"/>
                <a:buChar char="•"/>
              </a:pPr>
              <a:r>
                <a:rPr lang="en-US" sz="3314" spc="33">
                  <a:solidFill>
                    <a:srgbClr val="182722"/>
                  </a:solidFill>
                  <a:latin typeface="Poppins Light"/>
                </a:rPr>
                <a:t>Delete artists whose contract has expired before 2020</a:t>
              </a:r>
            </a:p>
            <a:p>
              <a:pPr marL="715561" indent="-357781" lvl="1">
                <a:lnSpc>
                  <a:spcPts val="4971"/>
                </a:lnSpc>
                <a:buFont typeface="Arial"/>
                <a:buChar char="•"/>
              </a:pPr>
              <a:r>
                <a:rPr lang="en-US" sz="3314" spc="33">
                  <a:solidFill>
                    <a:srgbClr val="182722"/>
                  </a:solidFill>
                  <a:latin typeface="Poppins Light"/>
                </a:rPr>
                <a:t>Ranking the artists based on their income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5272" y="1028700"/>
            <a:ext cx="7067224" cy="4153417"/>
            <a:chOff x="0" y="0"/>
            <a:chExt cx="9422965" cy="553789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42296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/>
                  </a:solidFill>
                  <a:latin typeface="Poppins Bold Bold Italics"/>
                </a:rPr>
                <a:t>Advanced Query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30038"/>
              <a:ext cx="942296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Advanced Query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69602"/>
              <a:ext cx="942296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Advanced Query</a:t>
              </a:r>
              <a:r>
                <a:rPr lang="en-US" sz="6000" spc="-60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309165"/>
              <a:ext cx="9422965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-60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 Advanced Query 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33464"/>
            <a:ext cx="1273668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4) Percentage Contribution of Albums in Artist’s Total Profits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4785267"/>
            <a:ext cx="11075907" cy="3155826"/>
          </a:xfrm>
          <a:custGeom>
            <a:avLst/>
            <a:gdLst/>
            <a:ahLst/>
            <a:cxnLst/>
            <a:rect r="r" b="b" t="t" l="l"/>
            <a:pathLst>
              <a:path h="3155826" w="11075907">
                <a:moveTo>
                  <a:pt x="0" y="0"/>
                </a:moveTo>
                <a:lnTo>
                  <a:pt x="11075907" y="0"/>
                </a:lnTo>
                <a:lnTo>
                  <a:pt x="11075907" y="3155826"/>
                </a:lnTo>
                <a:lnTo>
                  <a:pt x="0" y="315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397" b="-103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101225"/>
            <a:ext cx="6558042" cy="1157075"/>
          </a:xfrm>
          <a:custGeom>
            <a:avLst/>
            <a:gdLst/>
            <a:ahLst/>
            <a:cxnLst/>
            <a:rect r="r" b="b" t="t" l="l"/>
            <a:pathLst>
              <a:path h="1157075" w="6558042">
                <a:moveTo>
                  <a:pt x="0" y="0"/>
                </a:moveTo>
                <a:lnTo>
                  <a:pt x="6558042" y="0"/>
                </a:lnTo>
                <a:lnTo>
                  <a:pt x="6558042" y="1157075"/>
                </a:lnTo>
                <a:lnTo>
                  <a:pt x="0" y="115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779" b="-26823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1993" y="1448904"/>
            <a:ext cx="11587409" cy="2593074"/>
          </a:xfrm>
          <a:custGeom>
            <a:avLst/>
            <a:gdLst/>
            <a:ahLst/>
            <a:cxnLst/>
            <a:rect r="r" b="b" t="t" l="l"/>
            <a:pathLst>
              <a:path h="2593074" w="11587409">
                <a:moveTo>
                  <a:pt x="0" y="0"/>
                </a:moveTo>
                <a:lnTo>
                  <a:pt x="11587409" y="0"/>
                </a:lnTo>
                <a:lnTo>
                  <a:pt x="11587409" y="2593074"/>
                </a:lnTo>
                <a:lnTo>
                  <a:pt x="0" y="259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5697" y="4041978"/>
            <a:ext cx="8056095" cy="5216322"/>
          </a:xfrm>
          <a:custGeom>
            <a:avLst/>
            <a:gdLst/>
            <a:ahLst/>
            <a:cxnLst/>
            <a:rect r="r" b="b" t="t" l="l"/>
            <a:pathLst>
              <a:path h="5216322" w="8056095">
                <a:moveTo>
                  <a:pt x="0" y="0"/>
                </a:moveTo>
                <a:lnTo>
                  <a:pt x="8056096" y="0"/>
                </a:lnTo>
                <a:lnTo>
                  <a:pt x="8056096" y="5216322"/>
                </a:lnTo>
                <a:lnTo>
                  <a:pt x="0" y="521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52668" y="4741879"/>
            <a:ext cx="5073030" cy="160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7"/>
              </a:lnSpc>
            </a:pPr>
            <a:r>
              <a:rPr lang="en-US" sz="3062">
                <a:solidFill>
                  <a:srgbClr val="FFFFFF"/>
                </a:solidFill>
                <a:latin typeface="Canva Sans"/>
              </a:rPr>
              <a:t>Make a bar chart using matplot to vistualize the data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33464"/>
            <a:ext cx="1273668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5) Delete artists whose contract has expired before 2020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957448" y="4749999"/>
            <a:ext cx="6774997" cy="4207345"/>
          </a:xfrm>
          <a:custGeom>
            <a:avLst/>
            <a:gdLst/>
            <a:ahLst/>
            <a:cxnLst/>
            <a:rect r="r" b="b" t="t" l="l"/>
            <a:pathLst>
              <a:path h="4207345" w="6774997">
                <a:moveTo>
                  <a:pt x="0" y="0"/>
                </a:moveTo>
                <a:lnTo>
                  <a:pt x="6774997" y="0"/>
                </a:lnTo>
                <a:lnTo>
                  <a:pt x="6774997" y="4207346"/>
                </a:lnTo>
                <a:lnTo>
                  <a:pt x="0" y="420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1804" y="4749999"/>
            <a:ext cx="6221731" cy="1033363"/>
          </a:xfrm>
          <a:custGeom>
            <a:avLst/>
            <a:gdLst/>
            <a:ahLst/>
            <a:cxnLst/>
            <a:rect r="r" b="b" t="t" l="l"/>
            <a:pathLst>
              <a:path h="1033363" w="6221731">
                <a:moveTo>
                  <a:pt x="0" y="0"/>
                </a:moveTo>
                <a:lnTo>
                  <a:pt x="6221731" y="0"/>
                </a:lnTo>
                <a:lnTo>
                  <a:pt x="6221731" y="1033363"/>
                </a:lnTo>
                <a:lnTo>
                  <a:pt x="0" y="1033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17" t="0" r="-351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08704" y="6372342"/>
            <a:ext cx="248793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Feature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Delete keyword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749614" y="4659454"/>
            <a:ext cx="8115300" cy="4158990"/>
          </a:xfrm>
          <a:custGeom>
            <a:avLst/>
            <a:gdLst/>
            <a:ahLst/>
            <a:cxnLst/>
            <a:rect r="r" b="b" t="t" l="l"/>
            <a:pathLst>
              <a:path h="4158990" w="8115300">
                <a:moveTo>
                  <a:pt x="0" y="0"/>
                </a:moveTo>
                <a:lnTo>
                  <a:pt x="8115300" y="0"/>
                </a:lnTo>
                <a:lnTo>
                  <a:pt x="8115300" y="4158990"/>
                </a:lnTo>
                <a:lnTo>
                  <a:pt x="0" y="415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8669" y="6069634"/>
            <a:ext cx="3854590" cy="4350552"/>
          </a:xfrm>
          <a:custGeom>
            <a:avLst/>
            <a:gdLst/>
            <a:ahLst/>
            <a:cxnLst/>
            <a:rect r="r" b="b" t="t" l="l"/>
            <a:pathLst>
              <a:path h="4350552" w="3854590">
                <a:moveTo>
                  <a:pt x="0" y="0"/>
                </a:moveTo>
                <a:lnTo>
                  <a:pt x="3854589" y="0"/>
                </a:lnTo>
                <a:lnTo>
                  <a:pt x="3854589" y="4350553"/>
                </a:lnTo>
                <a:lnTo>
                  <a:pt x="0" y="4350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49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ADVANCED SQL - CHAW THIRI SAN - 12225272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33464"/>
            <a:ext cx="12736685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6) Ranking the artists based on their income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14789"/>
            <a:ext cx="3546490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Use a rollback mechanism to cancel the operation once an error pops 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64914" y="3980476"/>
            <a:ext cx="4394386" cy="319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0"/>
              </a:lnSpc>
            </a:pPr>
            <a:r>
              <a:rPr lang="en-US" sz="3042">
                <a:solidFill>
                  <a:srgbClr val="000000"/>
                </a:solidFill>
                <a:latin typeface="Canva Sans Bold"/>
              </a:rPr>
              <a:t>Other features</a:t>
            </a:r>
          </a:p>
          <a:p>
            <a:pPr marL="656982" indent="-328491" lvl="1">
              <a:lnSpc>
                <a:spcPts val="4260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anva Sans"/>
              </a:rPr>
              <a:t>CTE </a:t>
            </a:r>
          </a:p>
          <a:p>
            <a:pPr marL="656982" indent="-328491" lvl="1">
              <a:lnSpc>
                <a:spcPts val="4260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anva Sans"/>
              </a:rPr>
              <a:t>Window function (row_number())</a:t>
            </a:r>
          </a:p>
          <a:p>
            <a:pPr marL="656982" indent="-328491" lvl="1">
              <a:lnSpc>
                <a:spcPts val="4260"/>
              </a:lnSpc>
              <a:buFont typeface="Arial"/>
              <a:buChar char="•"/>
            </a:pPr>
            <a:r>
              <a:rPr lang="en-US" sz="3042">
                <a:solidFill>
                  <a:srgbClr val="000000"/>
                </a:solidFill>
                <a:latin typeface="Canva Sans"/>
              </a:rPr>
              <a:t>Coalesce() to handle null valuee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1662" y="-639339"/>
            <a:ext cx="18943607" cy="6210300"/>
            <a:chOff x="0" y="0"/>
            <a:chExt cx="25258143" cy="82804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240"/>
                </a:lnSpc>
              </a:pPr>
              <a:r>
                <a:rPr lang="en-US" sz="10200" spc="-102">
                  <a:solidFill>
                    <a:srgbClr val="FFFFFF">
                      <a:alpha val="82745"/>
                    </a:srgbClr>
                  </a:solidFill>
                  <a:latin typeface="Poppins Bold Bold Italics"/>
                </a:rPr>
                <a:t>MUSIC LABEL MUSIC LABEL 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701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FFFFFF">
                      <a:alpha val="58039"/>
                    </a:srgbClr>
                  </a:solidFill>
                  <a:latin typeface="Poppins Bold Bold Italics"/>
                </a:rPr>
                <a:t>MUSIC LABEL MUSIC LABEL 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402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FFFFFF">
                      <a:alpha val="32941"/>
                    </a:srgbClr>
                  </a:solidFill>
                  <a:latin typeface="Poppins Bold Bold Italics"/>
                </a:rPr>
                <a:t>MUSIC LABEL MUSIC LABEL 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10300"/>
              <a:ext cx="25258143" cy="207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240"/>
                </a:lnSpc>
              </a:pPr>
              <a:r>
                <a:rPr lang="en-US" sz="10200" spc="-102">
                  <a:solidFill>
                    <a:srgbClr val="FFFFFF">
                      <a:alpha val="8235"/>
                    </a:srgbClr>
                  </a:solidFill>
                  <a:latin typeface="Poppins Bold Bold Italics"/>
                </a:rPr>
                <a:t>MUSIC LABEL MUSIC LABEL M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7981216" y="1675211"/>
            <a:ext cx="9278084" cy="7583089"/>
          </a:xfrm>
          <a:prstGeom prst="rect">
            <a:avLst/>
          </a:prstGeom>
          <a:solidFill>
            <a:srgbClr val="02E494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9189627" y="3275436"/>
            <a:ext cx="6861261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spc="-150">
                <a:solidFill>
                  <a:srgbClr val="000000"/>
                </a:solidFill>
                <a:latin typeface="Poppins Bold Bold Italics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14472" y="2243963"/>
            <a:ext cx="1175129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-75">
                <a:solidFill>
                  <a:srgbClr val="36393E"/>
                </a:solidFill>
                <a:latin typeface="Poppins Bold"/>
              </a:rPr>
              <a:t>OUR SYSTEM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9384" y="8646025"/>
            <a:ext cx="96832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10973559" y="-340382"/>
            <a:ext cx="7654823" cy="10872689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1341370" y="2305876"/>
            <a:ext cx="69466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349">
                <a:solidFill>
                  <a:srgbClr val="FFFFFF"/>
                </a:solidFill>
                <a:latin typeface="Poppins Bold Italics"/>
              </a:rPr>
              <a:t>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46617" y="3707165"/>
            <a:ext cx="6536136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9"/>
              </a:lnSpc>
            </a:pPr>
            <a:r>
              <a:rPr lang="en-US" sz="5499" spc="54">
                <a:solidFill>
                  <a:srgbClr val="FFFFFF"/>
                </a:solidFill>
                <a:latin typeface="Canva Sans Bold"/>
              </a:rPr>
              <a:t>I.    </a:t>
            </a:r>
            <a:r>
              <a:rPr lang="en-US" sz="5499" spc="54">
                <a:solidFill>
                  <a:srgbClr val="FFFFFF"/>
                </a:solidFill>
                <a:latin typeface="Canva Sans"/>
              </a:rPr>
              <a:t>Introducing  </a:t>
            </a:r>
          </a:p>
          <a:p>
            <a:pPr>
              <a:lnSpc>
                <a:spcPts val="8249"/>
              </a:lnSpc>
            </a:pPr>
            <a:r>
              <a:rPr lang="en-US" sz="5499" spc="54">
                <a:solidFill>
                  <a:srgbClr val="FFFFFF"/>
                </a:solidFill>
                <a:latin typeface="Canva Sans"/>
              </a:rPr>
              <a:t>      tables</a:t>
            </a:r>
          </a:p>
          <a:p>
            <a:pPr>
              <a:lnSpc>
                <a:spcPts val="8249"/>
              </a:lnSpc>
            </a:pPr>
            <a:r>
              <a:rPr lang="en-US" sz="5499" spc="54">
                <a:solidFill>
                  <a:srgbClr val="FFFFFF"/>
                </a:solidFill>
                <a:latin typeface="Canva Sans Bold"/>
              </a:rPr>
              <a:t>II.</a:t>
            </a:r>
            <a:r>
              <a:rPr lang="en-US" sz="5499" spc="54">
                <a:solidFill>
                  <a:srgbClr val="FFFFFF"/>
                </a:solidFill>
                <a:latin typeface="Canva Sans"/>
              </a:rPr>
              <a:t>  Data insertion</a:t>
            </a:r>
          </a:p>
          <a:p>
            <a:pPr>
              <a:lnSpc>
                <a:spcPts val="8249"/>
              </a:lnSpc>
            </a:pPr>
            <a:r>
              <a:rPr lang="en-US" sz="5499" spc="54">
                <a:solidFill>
                  <a:srgbClr val="FFFFFF"/>
                </a:solidFill>
                <a:latin typeface="Canva Sans Bold"/>
              </a:rPr>
              <a:t>III. </a:t>
            </a:r>
            <a:r>
              <a:rPr lang="en-US" sz="5499" spc="54">
                <a:solidFill>
                  <a:srgbClr val="FFFFFF"/>
                </a:solidFill>
                <a:latin typeface="Canva Sans"/>
              </a:rPr>
              <a:t>Queries by </a:t>
            </a:r>
          </a:p>
          <a:p>
            <a:pPr>
              <a:lnSpc>
                <a:spcPts val="8249"/>
              </a:lnSpc>
            </a:pPr>
            <a:r>
              <a:rPr lang="en-US" sz="5499" spc="54">
                <a:solidFill>
                  <a:srgbClr val="FFFFFF"/>
                </a:solidFill>
                <a:latin typeface="Canva Sans"/>
              </a:rPr>
              <a:t>      </a:t>
            </a:r>
            <a:r>
              <a:rPr lang="en-US" sz="5499" spc="54">
                <a:solidFill>
                  <a:srgbClr val="FFFFFF"/>
                </a:solidFill>
                <a:latin typeface="Canva Sans"/>
              </a:rPr>
              <a:t>team members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28197" y="9013251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28197" y="1028700"/>
            <a:ext cx="1065962" cy="245049"/>
          </a:xfrm>
          <a:custGeom>
            <a:avLst/>
            <a:gdLst/>
            <a:ahLst/>
            <a:cxnLst/>
            <a:rect r="r" b="b" t="t" l="l"/>
            <a:pathLst>
              <a:path h="245049" w="1065962">
                <a:moveTo>
                  <a:pt x="0" y="0"/>
                </a:moveTo>
                <a:lnTo>
                  <a:pt x="1065962" y="0"/>
                </a:lnTo>
                <a:lnTo>
                  <a:pt x="1065962" y="245049"/>
                </a:lnTo>
                <a:lnTo>
                  <a:pt x="0" y="24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70028" t="-116868" r="-56235" b="-1256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75444" y="3693025"/>
            <a:ext cx="5971467" cy="496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Artist</a:t>
            </a:r>
          </a:p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Albums &amp; Singles</a:t>
            </a:r>
          </a:p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Contracts</a:t>
            </a:r>
          </a:p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A</a:t>
            </a: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rtist events</a:t>
            </a:r>
          </a:p>
          <a:p>
            <a:pPr algn="ctr">
              <a:lnSpc>
                <a:spcPts val="6599"/>
              </a:lnSpc>
            </a:pP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A</a:t>
            </a:r>
            <a:r>
              <a:rPr lang="en-US" sz="5499" spc="-54">
                <a:solidFill>
                  <a:srgbClr val="36393E">
                    <a:alpha val="69804"/>
                  </a:srgbClr>
                </a:solidFill>
                <a:latin typeface="Canva Sans Bold"/>
              </a:rPr>
              <a:t>lbum sales</a:t>
            </a:r>
          </a:p>
          <a:p>
            <a:pPr algn="ctr">
              <a:lnSpc>
                <a:spcPts val="65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960332" y="3335958"/>
            <a:ext cx="9374771" cy="6577678"/>
          </a:xfrm>
          <a:custGeom>
            <a:avLst/>
            <a:gdLst/>
            <a:ahLst/>
            <a:cxnLst/>
            <a:rect r="r" b="b" t="t" l="l"/>
            <a:pathLst>
              <a:path h="6577678" w="9374771">
                <a:moveTo>
                  <a:pt x="0" y="0"/>
                </a:moveTo>
                <a:lnTo>
                  <a:pt x="9374770" y="0"/>
                </a:lnTo>
                <a:lnTo>
                  <a:pt x="9374770" y="6577679"/>
                </a:lnTo>
                <a:lnTo>
                  <a:pt x="0" y="6577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85586"/>
            <a:ext cx="931474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000000"/>
                </a:solidFill>
                <a:latin typeface="Poppins Bold Bold Italics"/>
              </a:rPr>
              <a:t>I. INTRODUCING TABLES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4031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VU NGUYEN BAO NGOC - 12225193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6753" y="4839681"/>
            <a:ext cx="315480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Canva Sans"/>
              </a:rPr>
              <a:t>ERD Diagram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6493" y="5811231"/>
            <a:ext cx="387957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Canva Sans"/>
              </a:rPr>
              <a:t>6 tables in total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285586"/>
            <a:ext cx="931474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000000"/>
                </a:solidFill>
                <a:latin typeface="Poppins Bold Bold Italics"/>
              </a:rPr>
              <a:t>I. INTRODUCING TABLES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576681"/>
            <a:ext cx="16230600" cy="3686175"/>
            <a:chOff x="0" y="0"/>
            <a:chExt cx="21640800" cy="49149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4259104" cy="502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Artist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ArtistID (Primary Key)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ArtistName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StageName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Role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DateOfBirth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Country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PhoneNum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Mail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590302" y="-114300"/>
              <a:ext cx="8151971" cy="452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Albums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AlbumID (Primary Key)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ArtistID (Foreign Key referencing Artist table)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Title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ReleaseDate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Genre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TotalTracks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Duration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833191" y="-114300"/>
              <a:ext cx="8807609" cy="5029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  <a:spcBef>
                  <a:spcPct val="0"/>
                </a:spcBef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Songs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SongID (Primary Key)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SongTitle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Duration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ReleaseDate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Genre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AlbumID (Foreign Key referencing Album table)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ArtistID (Foreign Key referencing Artist table)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  - ProducerID (Foreign Key referencing Role table)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87648" y="485361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LUIS FELIPE DEPARDON JASSO - 12235233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76336"/>
            <a:ext cx="847287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Canva Sans Bold"/>
              </a:rPr>
              <a:t>Deeper analysis of tables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285586"/>
            <a:ext cx="931474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000000"/>
                </a:solidFill>
                <a:latin typeface="Poppins Bold Bold Italics"/>
              </a:rPr>
              <a:t>I. INTRODUCING TABLES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572125"/>
            <a:ext cx="16230600" cy="3686175"/>
            <a:chOff x="0" y="0"/>
            <a:chExt cx="21640800" cy="49149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4259104" cy="502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Events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EventID (Primary Key)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EventType (concert, release party, etc.)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EventDate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Location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ArtistID (Foreign Key referencing Artist table) 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590302" y="-114300"/>
              <a:ext cx="8151971" cy="401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Contracts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</a:t>
              </a: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ContractID (Primary Key)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ArtistID (Foreign Key referencing Artist table) 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ContractStartDate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ContractEndDate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Terms (details of the contract)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833191" y="-114300"/>
              <a:ext cx="8807609" cy="401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3999" spc="39">
                  <a:solidFill>
                    <a:srgbClr val="000000"/>
                  </a:solidFill>
                  <a:latin typeface="Canva Sans Bold"/>
                </a:rPr>
                <a:t>Sales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SaleID (Primary Key)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AlbumID (Foreign Key referencing Album table)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SaleDate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Revenue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Canva Sans"/>
                </a:rPr>
                <a:t> - Platform</a:t>
              </a:r>
            </a:p>
            <a:p>
              <a:pPr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476336"/>
            <a:ext cx="8472875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Canva Sans Bold"/>
              </a:rPr>
              <a:t>Deeper analysis of tables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648" y="485361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Bold Italics"/>
              </a:rPr>
              <a:t>LUIS FELIPE DEPARDON JASSO - 12235233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E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5799" y="-278926"/>
            <a:ext cx="18759599" cy="172646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16596" y="485775"/>
            <a:ext cx="1858232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79">
                <a:solidFill>
                  <a:srgbClr val="02E494">
                    <a:alpha val="49804"/>
                  </a:srgbClr>
                </a:solidFill>
                <a:latin typeface="Poppins Bold Italics"/>
              </a:rPr>
              <a:t>CHAW THIRI SAN - 12225272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0436" y="2292053"/>
            <a:ext cx="12206516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II. Data Insertion </a:t>
            </a:r>
          </a:p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1C2529"/>
                </a:solidFill>
                <a:latin typeface="Poppins Bold Bold Italics"/>
              </a:rPr>
              <a:t>Artist, Albums &amp; Songs Tables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30436" y="5719783"/>
            <a:ext cx="14621751" cy="2940352"/>
          </a:xfrm>
          <a:custGeom>
            <a:avLst/>
            <a:gdLst/>
            <a:ahLst/>
            <a:cxnLst/>
            <a:rect r="r" b="b" t="t" l="l"/>
            <a:pathLst>
              <a:path h="2940352" w="14621751">
                <a:moveTo>
                  <a:pt x="0" y="0"/>
                </a:moveTo>
                <a:lnTo>
                  <a:pt x="14621751" y="0"/>
                </a:lnTo>
                <a:lnTo>
                  <a:pt x="14621751" y="2940352"/>
                </a:lnTo>
                <a:lnTo>
                  <a:pt x="0" y="294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839970"/>
            <a:ext cx="21541338" cy="607060"/>
            <a:chOff x="0" y="0"/>
            <a:chExt cx="28721784" cy="80941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28721784" cy="676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19"/>
                </a:lnSpc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Built in modules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661449" y="-1743070"/>
              <a:ext cx="16320980" cy="400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7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DAF1vI-dcQo</dc:identifier>
  <dcterms:modified xsi:type="dcterms:W3CDTF">2011-08-01T06:04:30Z</dcterms:modified>
  <cp:revision>1</cp:revision>
  <dc:title>Database</dc:title>
</cp:coreProperties>
</file>